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2FA"/>
    <a:srgbClr val="CB67FD"/>
    <a:srgbClr val="24F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794AA-CA8B-4345-A9E0-8B6696C02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DD9CFC-973D-464D-A5CF-A2560DD4E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AEC33-C839-4525-A838-BCE12315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0E090-9214-439A-A659-6E675019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97C8E-6462-4A20-915E-7D1E9102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4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1647E-0364-477F-AD94-06852957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107F86-6FC4-4F6F-95D1-869830F40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F057A-BD20-4B54-8CDF-9485AA1F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173C9-2CDB-4736-B2F9-7A1E9D68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05316-EAD8-4035-B5FC-DFC86C26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3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49338A-BA78-4565-AE66-69E3CE0CA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E3CA15-4D34-4876-88D1-8C11F97C9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3DD0A-3764-49B6-89ED-248872A6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CAE2C-1E7A-4A6C-8A2A-1134F1E9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47F33-BF37-43E9-8972-129CF314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4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C4ED4-F73C-4B52-B356-FFD5796F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457D8-5508-4999-AE0E-D36638E6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B700E-D3B0-4A0D-93B2-443A357C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67ABA-4677-447B-9E22-54D8A348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122E5-7C04-467B-A96C-8A61159A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9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AAA4F-D485-4DE0-920D-D79A8A4C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B2192-FFB0-4F68-8197-E304D0DD3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52AA7-22A8-47F9-AC21-3582DB04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3DFD1-271A-4759-8837-93525C44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2C31C-AAA7-4D9B-B5FB-ADD75EC7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25539-042B-4804-991B-DE424E18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98F66-3345-471A-BCE1-A02668C90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63248-3567-4C12-B104-B9872E79A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26FEF-FD37-47D2-9641-5F2B549C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9CEF10-8354-4F4A-A1BB-7DD25BD7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C2D6FA-AD19-47E7-BF04-752DE933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8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23D71-9AA5-4AFC-A48B-96BE1CCD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69B4B4-9423-4C49-9FC5-558F6645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D7B582-7694-4E18-8DF0-9F6503209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DC28C3-C948-4752-9B6D-6B58E9642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3800F-8287-4CDC-B420-0F41A0319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784DFD-82F3-4B6F-99C9-BC932B6C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82DB79-ACAB-47DA-B2C1-E46EE14B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7D283B-AF67-4B79-BEC8-E50DD420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6E305-732B-4F4A-8CE2-D1985A54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1A75F8-A6DE-436C-95F1-F765D6DF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6D588E-24F2-41F3-9B9F-9FAFD673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736C3F-F6A8-4136-9E14-2EC62AD0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138F12-B66D-43A0-8723-F71A8E3B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8454A7-D2E9-4BAB-AC9D-1AF7B1B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CC196F-D276-4D03-AE4A-04F19D23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2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A355D-43E6-46AF-8C92-48470A8B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3E95B-7CE3-4896-B0ED-B92EAA75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DBF2F-B15A-43D5-8BDD-830CE1C79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C15BD7-7524-4980-AF2D-8F0682F5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1B6D8-E66C-41BC-8E35-40AEF452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8FD5FD-AF7D-4BEA-B8DB-A0EE9A8D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8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FE11F-645D-43E3-BAB0-21E8080A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2C001A-2134-4DA5-906A-28ECA476B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41431-80EE-4E5E-97BC-D10711953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5A58C2-BCC9-46E0-86D0-50DF5BBF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520DDC-5775-4E33-BA63-DC5B1613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BFC5D-66C3-4AF0-BE13-2B9FD362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9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D5AE6-385F-4608-AA6A-64E4C9A4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7D445-8D7E-450B-99CD-CBF489E91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CA308-6EB6-4541-8AB8-6D55A2A9A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2898-36FF-46BE-A486-CAA4A7322B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8A19C-1EA6-463D-B509-E155E6538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A255F-3143-4A43-A0BB-F29B2DB9F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3594-D8F2-445A-B0EC-896A3811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3D8ED-5986-466D-BCC8-265D04C90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E2E134-586D-4D33-B15F-48229A477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DD1A55-4812-40DD-9BF6-809E864D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44C57377-9C4F-49B4-830D-C08A5D840930}"/>
              </a:ext>
            </a:extLst>
          </p:cNvPr>
          <p:cNvSpPr/>
          <p:nvPr/>
        </p:nvSpPr>
        <p:spPr>
          <a:xfrm>
            <a:off x="4149969" y="373967"/>
            <a:ext cx="7779434" cy="2387600"/>
          </a:xfrm>
          <a:prstGeom prst="round2DiagRect">
            <a:avLst/>
          </a:prstGeom>
          <a:solidFill>
            <a:srgbClr val="CB67F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0356D-3B64-438F-B11B-679891B664B2}"/>
              </a:ext>
            </a:extLst>
          </p:cNvPr>
          <p:cNvSpPr txBox="1"/>
          <p:nvPr/>
        </p:nvSpPr>
        <p:spPr>
          <a:xfrm>
            <a:off x="4614204" y="549784"/>
            <a:ext cx="6684498" cy="210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Кузнецова Т.Л., Тупицына О.А., учителя логопеды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МБДОУ ПГО Детский </a:t>
            </a:r>
            <a:r>
              <a:rPr lang="ru-RU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ад №32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Полевской</a:t>
            </a:r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5CDAA8A2-9988-4173-846B-E50480FF2A13}"/>
              </a:ext>
            </a:extLst>
          </p:cNvPr>
          <p:cNvSpPr/>
          <p:nvPr/>
        </p:nvSpPr>
        <p:spPr>
          <a:xfrm>
            <a:off x="669386" y="2584110"/>
            <a:ext cx="8189743" cy="3724106"/>
          </a:xfrm>
          <a:prstGeom prst="cloud">
            <a:avLst/>
          </a:prstGeom>
          <a:solidFill>
            <a:srgbClr val="FA82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575B0-7F9C-4C02-8A44-CEEA47A212DC}"/>
              </a:ext>
            </a:extLst>
          </p:cNvPr>
          <p:cNvSpPr txBox="1"/>
          <p:nvPr/>
        </p:nvSpPr>
        <p:spPr>
          <a:xfrm>
            <a:off x="1046285" y="3256400"/>
            <a:ext cx="71358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 игр тренажёров «</a:t>
            </a:r>
            <a:r>
              <a:rPr lang="ru-RU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бизиборд</a:t>
            </a:r>
            <a:r>
              <a:rPr lang="ru-RU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в коррекционной работе с </a:t>
            </a:r>
            <a:r>
              <a:rPr lang="ru-RU" sz="3600"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детьми 3-6 </a:t>
            </a:r>
            <a:r>
              <a:rPr lang="ru-RU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1F5992-526B-4480-98D1-B112282C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957" y="3772979"/>
            <a:ext cx="3471014" cy="2770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373769-6A02-415E-B5DD-B23A16061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9" y="221764"/>
            <a:ext cx="3690425" cy="27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720D0-475D-4744-9D7A-AAB03EA1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C7447-6AC5-468C-A698-1954DBF3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F55254-FF6C-48CC-9629-27482F21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BB6670-B860-4C73-96C2-578074C8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4" y="210038"/>
            <a:ext cx="4828442" cy="6437923"/>
          </a:xfrm>
          <a:prstGeom prst="rect">
            <a:avLst/>
          </a:prstGeom>
        </p:spPr>
      </p:pic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08D14D12-A5C5-4CB7-A7C1-93A734747B2E}"/>
              </a:ext>
            </a:extLst>
          </p:cNvPr>
          <p:cNvSpPr/>
          <p:nvPr/>
        </p:nvSpPr>
        <p:spPr>
          <a:xfrm>
            <a:off x="5779476" y="1606997"/>
            <a:ext cx="5711483" cy="4437062"/>
          </a:xfrm>
          <a:prstGeom prst="round2DiagRect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AB1F4-2047-4B90-842B-504AE3EEB383}"/>
              </a:ext>
            </a:extLst>
          </p:cNvPr>
          <p:cNvSpPr txBox="1"/>
          <p:nvPr/>
        </p:nvSpPr>
        <p:spPr>
          <a:xfrm>
            <a:off x="6302361" y="2055813"/>
            <a:ext cx="48707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еревянное поле с торчащими штырьками, на которые ребёнок надевает резинки для творчества. Развивают фантазию, мелкую моторику рук, логическое мышление, усидчивость и тактильное восприятие.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7EDBC-FC18-4174-996F-1056AD69356B}"/>
              </a:ext>
            </a:extLst>
          </p:cNvPr>
          <p:cNvSpPr txBox="1"/>
          <p:nvPr/>
        </p:nvSpPr>
        <p:spPr>
          <a:xfrm>
            <a:off x="6772933" y="296316"/>
            <a:ext cx="39295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«</a:t>
            </a:r>
            <a:r>
              <a:rPr lang="ru-RU" sz="4400" b="1" i="0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Геоборд</a:t>
            </a:r>
            <a:r>
              <a:rPr lang="ru-RU" sz="44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  <a:endParaRPr lang="ru-RU" sz="4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7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6355-4B5C-41E9-B673-7F6959C5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A74CF-8FFE-4F5E-8795-CA42BFD3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2F379D-F893-4313-8687-E8E1DD2C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77F49D-282B-41EE-B122-51BFFF0CA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4" y="1419872"/>
            <a:ext cx="6883791" cy="5162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16175-728F-4A2C-833C-5A881AB50B40}"/>
              </a:ext>
            </a:extLst>
          </p:cNvPr>
          <p:cNvSpPr txBox="1"/>
          <p:nvPr/>
        </p:nvSpPr>
        <p:spPr>
          <a:xfrm>
            <a:off x="350518" y="402646"/>
            <a:ext cx="67442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«Цветные кружки»</a:t>
            </a:r>
            <a:endParaRPr lang="ru-RU" sz="4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93858329-B9E7-49D5-A7BA-AFFE15E8C106}"/>
              </a:ext>
            </a:extLst>
          </p:cNvPr>
          <p:cNvSpPr/>
          <p:nvPr/>
        </p:nvSpPr>
        <p:spPr>
          <a:xfrm>
            <a:off x="7305819" y="1690688"/>
            <a:ext cx="4777153" cy="4710113"/>
          </a:xfrm>
          <a:prstGeom prst="round2DiagRect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CC92A-8B00-41EF-A216-40CDDC7C36F1}"/>
              </a:ext>
            </a:extLst>
          </p:cNvPr>
          <p:cNvSpPr txBox="1"/>
          <p:nvPr/>
        </p:nvSpPr>
        <p:spPr>
          <a:xfrm>
            <a:off x="7423266" y="2231578"/>
            <a:ext cx="48707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предложенному варианту расстановки цветных кружков распределить пальчики левой и правой руки. По порядку нажимать  пальчиками и откреплять или закреплять кружки в заданной на примере последовательности.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36690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08A8D-18B0-49D7-9285-64F3F924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5C015-4EB5-427B-B867-E52336C1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486F16-E2C6-4C72-AD43-A9FBDB35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E2F6D347-B84F-4334-A795-66BAC4F974E9}"/>
              </a:ext>
            </a:extLst>
          </p:cNvPr>
          <p:cNvSpPr/>
          <p:nvPr/>
        </p:nvSpPr>
        <p:spPr>
          <a:xfrm>
            <a:off x="7381852" y="1825625"/>
            <a:ext cx="4564385" cy="4667249"/>
          </a:xfrm>
          <a:prstGeom prst="round2DiagRect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44E4A-E776-42C4-9357-2F687F363296}"/>
              </a:ext>
            </a:extLst>
          </p:cNvPr>
          <p:cNvSpPr txBox="1"/>
          <p:nvPr/>
        </p:nvSpPr>
        <p:spPr>
          <a:xfrm>
            <a:off x="7798020" y="2457839"/>
            <a:ext cx="38066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Дыхательные упражнения направлены на восстановление нормального акта дыхания в покое, а также в комплексе с различными движениями, что способствует усиленному снабжению кислородом всех органов и тканей организма, в том числе ЦНС, оптимизации тонуса мышц, снижению возбудимости, улучшению общего состояния ребенка.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22F89-2D86-4548-94DC-4158AB8C7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1"/>
          <a:stretch/>
        </p:blipFill>
        <p:spPr>
          <a:xfrm>
            <a:off x="211016" y="365125"/>
            <a:ext cx="6959820" cy="6275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BF357C-C77D-4B1D-9F3D-E889FA2FCB29}"/>
              </a:ext>
            </a:extLst>
          </p:cNvPr>
          <p:cNvSpPr txBox="1"/>
          <p:nvPr/>
        </p:nvSpPr>
        <p:spPr>
          <a:xfrm>
            <a:off x="7798020" y="471186"/>
            <a:ext cx="33492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«Ветерок»</a:t>
            </a:r>
            <a:endParaRPr lang="ru-RU" sz="4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C3BEA-DEE9-4349-8A63-F6854AB5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EB1D3-860B-409E-AABF-E4F444B9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33D957-FA34-430A-8CBD-1ADF4423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DEEDC42D-E811-4F54-9962-7011B7B23D8C}"/>
              </a:ext>
            </a:extLst>
          </p:cNvPr>
          <p:cNvSpPr/>
          <p:nvPr/>
        </p:nvSpPr>
        <p:spPr>
          <a:xfrm>
            <a:off x="1010529" y="1646486"/>
            <a:ext cx="10170942" cy="4107200"/>
          </a:xfrm>
          <a:prstGeom prst="cloud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88F51-C8E1-479F-8462-D27FA249E9D4}"/>
              </a:ext>
            </a:extLst>
          </p:cNvPr>
          <p:cNvSpPr txBox="1"/>
          <p:nvPr/>
        </p:nvSpPr>
        <p:spPr>
          <a:xfrm>
            <a:off x="2854567" y="2930645"/>
            <a:ext cx="67442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5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CF157-04C6-4008-A7C4-C3E1E28A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2694E-8419-4591-B33A-718C698FA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321771-A919-41B8-9D69-1F274034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A72745BE-AE1E-4DEA-B1BB-2C4295EF7968}"/>
              </a:ext>
            </a:extLst>
          </p:cNvPr>
          <p:cNvSpPr/>
          <p:nvPr/>
        </p:nvSpPr>
        <p:spPr>
          <a:xfrm>
            <a:off x="1308296" y="518977"/>
            <a:ext cx="9364393" cy="5495926"/>
          </a:xfrm>
          <a:prstGeom prst="round2DiagRect">
            <a:avLst/>
          </a:prstGeom>
          <a:solidFill>
            <a:srgbClr val="CB6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6EC88-A9F9-42AA-893C-9E6FF3437F5D}"/>
              </a:ext>
            </a:extLst>
          </p:cNvPr>
          <p:cNvSpPr txBox="1"/>
          <p:nvPr/>
        </p:nvSpPr>
        <p:spPr>
          <a:xfrm>
            <a:off x="1659988" y="850894"/>
            <a:ext cx="88720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Известная сегодня многим доска «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бизиборд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была придумана еще в начале 20-го века итальянским педагогом и доктором Марией Монтессори Название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бизиборд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произошло от двух английских слов:</a:t>
            </a: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что в переводе означает «занятой», «умный» </a:t>
            </a: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board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которое переводится как «доска». </a:t>
            </a:r>
          </a:p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Согласно ее методике, самостоятельность малыша – ключ к его развитию. </a:t>
            </a:r>
          </a:p>
        </p:txBody>
      </p:sp>
    </p:spTree>
    <p:extLst>
      <p:ext uri="{BB962C8B-B14F-4D97-AF65-F5344CB8AC3E}">
        <p14:creationId xmlns:p14="http://schemas.microsoft.com/office/powerpoint/2010/main" val="326262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F898A-12B3-47C1-AC65-62E40F5A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2C2C8-3F97-40D7-B568-BB9ADE13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B5F855-1192-422C-82F6-999B5568C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2A1ECB04-8935-443D-8405-9097A4FCC0C1}"/>
              </a:ext>
            </a:extLst>
          </p:cNvPr>
          <p:cNvSpPr/>
          <p:nvPr/>
        </p:nvSpPr>
        <p:spPr>
          <a:xfrm>
            <a:off x="1491175" y="365125"/>
            <a:ext cx="9551963" cy="1224524"/>
          </a:xfrm>
          <a:prstGeom prst="round2DiagRect">
            <a:avLst/>
          </a:prstGeom>
          <a:solidFill>
            <a:srgbClr val="CB6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99AF0-8221-461F-A8F2-C3638E25E642}"/>
              </a:ext>
            </a:extLst>
          </p:cNvPr>
          <p:cNvSpPr txBox="1"/>
          <p:nvPr/>
        </p:nvSpPr>
        <p:spPr>
          <a:xfrm>
            <a:off x="2565011" y="499007"/>
            <a:ext cx="6697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Актуальность использования «</a:t>
            </a:r>
            <a:r>
              <a:rPr lang="ru-R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Бизиборда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в обучении</a:t>
            </a: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0447387F-28EB-43BC-928C-749CE8878BB9}"/>
              </a:ext>
            </a:extLst>
          </p:cNvPr>
          <p:cNvSpPr/>
          <p:nvPr/>
        </p:nvSpPr>
        <p:spPr>
          <a:xfrm rot="334667">
            <a:off x="7011634" y="4334936"/>
            <a:ext cx="5129891" cy="2465844"/>
          </a:xfrm>
          <a:prstGeom prst="cloud">
            <a:avLst/>
          </a:prstGeom>
          <a:solidFill>
            <a:srgbClr val="CB6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8AE49B64-D0F9-49DD-8B80-F1A35B6826BD}"/>
              </a:ext>
            </a:extLst>
          </p:cNvPr>
          <p:cNvSpPr/>
          <p:nvPr/>
        </p:nvSpPr>
        <p:spPr>
          <a:xfrm rot="463919">
            <a:off x="-31066" y="1432272"/>
            <a:ext cx="10122290" cy="5549705"/>
          </a:xfrm>
          <a:prstGeom prst="cloud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3E1FF-0CE4-454E-9FEF-1674BF9598EA}"/>
              </a:ext>
            </a:extLst>
          </p:cNvPr>
          <p:cNvSpPr txBox="1"/>
          <p:nvPr/>
        </p:nvSpPr>
        <p:spPr>
          <a:xfrm>
            <a:off x="963050" y="2203505"/>
            <a:ext cx="77653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Мария Монтессори начинала свою работу с умственно отсталыми детьми и предложила в рамках своей методики обучать детей через познание сути вещей. В современном мире </a:t>
            </a:r>
            <a:r>
              <a:rPr lang="ru-RU" sz="2400" b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Бизиборд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интересуют нас прежде всего с точки зрения полезности. Развивающая доска помогает детям познакомиться с внешним миром через интересующие его предметы. Положительное влияние на мозг несет работа с передвижением деталей, застегиванием пуговиц и цепочек, нажиманием на клавиши, что неоднократно научно доказано.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B479D-EA8A-439D-ADD8-85FA88BF3E63}"/>
              </a:ext>
            </a:extLst>
          </p:cNvPr>
          <p:cNvSpPr txBox="1"/>
          <p:nvPr/>
        </p:nvSpPr>
        <p:spPr>
          <a:xfrm>
            <a:off x="8889847" y="3264106"/>
            <a:ext cx="26961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highlight>
                  <a:srgbClr val="FA82FA"/>
                </a:highlight>
                <a:latin typeface="Arial Narrow" panose="020B0606020202030204" pitchFamily="34" charset="0"/>
                <a:ea typeface="Verdana" panose="020B0604030504040204" pitchFamily="34" charset="0"/>
              </a:rPr>
              <a:t>Современный </a:t>
            </a:r>
            <a:r>
              <a:rPr lang="ru-RU" sz="2400" b="1" dirty="0" err="1">
                <a:solidFill>
                  <a:srgbClr val="002060"/>
                </a:solidFill>
                <a:highlight>
                  <a:srgbClr val="FA82FA"/>
                </a:highlight>
                <a:latin typeface="Arial Narrow" panose="020B0606020202030204" pitchFamily="34" charset="0"/>
                <a:ea typeface="Verdana" panose="020B0604030504040204" pitchFamily="34" charset="0"/>
              </a:rPr>
              <a:t>бизиборд</a:t>
            </a:r>
            <a:r>
              <a:rPr lang="ru-RU" sz="2400" b="1" dirty="0">
                <a:solidFill>
                  <a:srgbClr val="002060"/>
                </a:solidFill>
                <a:highlight>
                  <a:srgbClr val="FA82FA"/>
                </a:highlight>
                <a:latin typeface="Arial Narrow" panose="020B0606020202030204" pitchFamily="34" charset="0"/>
                <a:ea typeface="Verdana" panose="020B0604030504040204" pitchFamily="34" charset="0"/>
              </a:rPr>
              <a:t> решает несколько задач одновременно – воспитательную, игровую, обучающую и развивающую</a:t>
            </a:r>
            <a:endParaRPr lang="ru-RU" sz="2400" dirty="0">
              <a:solidFill>
                <a:srgbClr val="002060"/>
              </a:solidFill>
              <a:highlight>
                <a:srgbClr val="FA82F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63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76B6F-BB33-4148-A6FF-3ACA2A33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46822-6FE4-4253-931F-757A52801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472D0B-95BC-4737-B4C4-22E6A2C3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3D286E7C-A043-4656-BA08-AEDE21AA73F1}"/>
              </a:ext>
            </a:extLst>
          </p:cNvPr>
          <p:cNvSpPr/>
          <p:nvPr/>
        </p:nvSpPr>
        <p:spPr>
          <a:xfrm>
            <a:off x="1491175" y="365125"/>
            <a:ext cx="9551963" cy="1224524"/>
          </a:xfrm>
          <a:prstGeom prst="round2DiagRect">
            <a:avLst/>
          </a:prstGeom>
          <a:solidFill>
            <a:srgbClr val="CB6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7BB72-DA3C-4B7B-B7C3-24FB5DFBDEA7}"/>
              </a:ext>
            </a:extLst>
          </p:cNvPr>
          <p:cNvSpPr txBox="1"/>
          <p:nvPr/>
        </p:nvSpPr>
        <p:spPr>
          <a:xfrm>
            <a:off x="3104271" y="681037"/>
            <a:ext cx="908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игры с «</a:t>
            </a:r>
            <a:r>
              <a:rPr lang="ru-RU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бизбордом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7C950-1EC7-4153-BC3D-7EA0FBF6EFAB}"/>
              </a:ext>
            </a:extLst>
          </p:cNvPr>
          <p:cNvSpPr txBox="1"/>
          <p:nvPr/>
        </p:nvSpPr>
        <p:spPr>
          <a:xfrm>
            <a:off x="625426" y="1665214"/>
            <a:ext cx="60983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Осуществление неразрывной связи сенсорного развития с разнообразной деятельностью детей посредством </a:t>
            </a:r>
            <a:r>
              <a:rPr lang="ru-RU" sz="40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нейротренажёров</a:t>
            </a:r>
            <a:r>
              <a:rPr lang="ru-RU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id="{0130B1BD-068C-456E-9879-B9ADB402709C}"/>
              </a:ext>
            </a:extLst>
          </p:cNvPr>
          <p:cNvSpPr/>
          <p:nvPr/>
        </p:nvSpPr>
        <p:spPr>
          <a:xfrm>
            <a:off x="5908431" y="2055813"/>
            <a:ext cx="6017161" cy="4121149"/>
          </a:xfrm>
          <a:prstGeom prst="cloud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50991-1C5A-4207-905A-886410391FF6}"/>
              </a:ext>
            </a:extLst>
          </p:cNvPr>
          <p:cNvSpPr txBox="1"/>
          <p:nvPr/>
        </p:nvSpPr>
        <p:spPr>
          <a:xfrm>
            <a:off x="6601996" y="2784633"/>
            <a:ext cx="46300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 err="1">
                <a:solidFill>
                  <a:srgbClr val="002060"/>
                </a:solidFill>
                <a:effectLst/>
                <a:latin typeface="YS Text"/>
              </a:rPr>
              <a:t>Нейротренажёры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YS Text"/>
              </a:rPr>
              <a:t> — это игровое оборудование, улучшающее работу мозга через воздействие на тело.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YS Text"/>
              </a:rPr>
              <a:t>Нейротренажёры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YS Text"/>
              </a:rPr>
              <a:t> особенно показаны детям, так как именно в дошкольный и младший школьный период идёт активное формирование мозговых структур и развивается интеллект.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5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B8AE-ECB1-4A82-812F-93FAE1AB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C086D-337F-4AB4-BC2B-787321EDC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A138A1-5EA7-4638-860F-5FA4B491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C3762B2E-F596-4D89-9D2F-5630FD1A0A2F}"/>
              </a:ext>
            </a:extLst>
          </p:cNvPr>
          <p:cNvSpPr/>
          <p:nvPr/>
        </p:nvSpPr>
        <p:spPr>
          <a:xfrm>
            <a:off x="1491175" y="365125"/>
            <a:ext cx="9551963" cy="1224524"/>
          </a:xfrm>
          <a:prstGeom prst="round2DiagRect">
            <a:avLst/>
          </a:prstGeom>
          <a:solidFill>
            <a:srgbClr val="CB67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C73E1-6436-4DBC-8B39-0B876D6CE896}"/>
              </a:ext>
            </a:extLst>
          </p:cNvPr>
          <p:cNvSpPr txBox="1"/>
          <p:nvPr/>
        </p:nvSpPr>
        <p:spPr>
          <a:xfrm>
            <a:off x="4602481" y="587046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Задачи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344A9-4FF0-4422-A75F-F18F10ADAF7C}"/>
              </a:ext>
            </a:extLst>
          </p:cNvPr>
          <p:cNvSpPr txBox="1"/>
          <p:nvPr/>
        </p:nvSpPr>
        <p:spPr>
          <a:xfrm>
            <a:off x="263768" y="1811571"/>
            <a:ext cx="48990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•укрепление взаимодействия между полушариями;</a:t>
            </a:r>
          </a:p>
          <a:p>
            <a:pPr algn="just"/>
            <a:r>
              <a:rPr lang="ru-RU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•мозжечковая стимуляция мозга;</a:t>
            </a:r>
          </a:p>
          <a:p>
            <a:pPr algn="just"/>
            <a:r>
              <a:rPr lang="ru-RU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•снижение эмоционального напряжения;</a:t>
            </a:r>
          </a:p>
          <a:p>
            <a:pPr algn="just"/>
            <a:r>
              <a:rPr lang="ru-RU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•улучшение восприятия;</a:t>
            </a:r>
          </a:p>
          <a:p>
            <a:pPr algn="just"/>
            <a:r>
              <a:rPr lang="ru-RU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•расширение интеллектуальных возможностей.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B0A34-9CA3-49BD-984F-D33E46E6A587}"/>
              </a:ext>
            </a:extLst>
          </p:cNvPr>
          <p:cNvSpPr txBox="1"/>
          <p:nvPr/>
        </p:nvSpPr>
        <p:spPr>
          <a:xfrm>
            <a:off x="5674556" y="1825625"/>
            <a:ext cx="60983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Преимущества использования </a:t>
            </a:r>
            <a:r>
              <a:rPr lang="ru-RU" sz="2000" b="1" i="0" dirty="0" err="1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нейротренажеров</a:t>
            </a: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 в логопедической практике:</a:t>
            </a:r>
          </a:p>
          <a:p>
            <a:pPr algn="just"/>
            <a:endParaRPr lang="ru-RU" sz="2000" b="1" i="0" dirty="0">
              <a:solidFill>
                <a:srgbClr val="002060"/>
              </a:solidFill>
              <a:effectLst/>
              <a:highlight>
                <a:srgbClr val="FA82FA"/>
              </a:highlight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эмоциональная привлекательность;</a:t>
            </a:r>
            <a:endParaRPr lang="ru-RU" sz="2000" b="1" i="0" dirty="0">
              <a:solidFill>
                <a:srgbClr val="002060"/>
              </a:solidFill>
              <a:effectLst/>
              <a:highlight>
                <a:srgbClr val="FA82FA"/>
              </a:highlight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многофункциональность;</a:t>
            </a:r>
            <a:endParaRPr lang="ru-RU" sz="2000" b="1" i="0" dirty="0">
              <a:solidFill>
                <a:srgbClr val="002060"/>
              </a:solidFill>
              <a:effectLst/>
              <a:highlight>
                <a:srgbClr val="FA82FA"/>
              </a:highlight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игровая форма обучения;</a:t>
            </a:r>
            <a:endParaRPr lang="ru-RU" sz="2000" b="1" i="0" dirty="0">
              <a:solidFill>
                <a:srgbClr val="002060"/>
              </a:solidFill>
              <a:effectLst/>
              <a:highlight>
                <a:srgbClr val="FA82FA"/>
              </a:highlight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автоматизация звуков в сочетании с двигательной активностью, а не статичное выполнение заданий только за столом;</a:t>
            </a:r>
            <a:endParaRPr lang="ru-RU" sz="2000" b="1" i="0" dirty="0">
              <a:solidFill>
                <a:srgbClr val="002060"/>
              </a:solidFill>
              <a:effectLst/>
              <a:highlight>
                <a:srgbClr val="FA82FA"/>
              </a:highlight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формирование партнёрского взаимодействия между ребёнком и учителем – логопедом, между детьми.</a:t>
            </a:r>
            <a:endParaRPr lang="ru-RU" sz="2000" b="1" i="0" dirty="0">
              <a:solidFill>
                <a:srgbClr val="002060"/>
              </a:solidFill>
              <a:effectLst/>
              <a:highlight>
                <a:srgbClr val="FA82FA"/>
              </a:highlight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A82FA"/>
                </a:highlight>
                <a:latin typeface="Times New Roman" panose="02020603050405020304" pitchFamily="18" charset="0"/>
              </a:rPr>
              <a:t>формирование стойкой мотивации и произвольных познавательных интересов;</a:t>
            </a:r>
            <a:endParaRPr lang="ru-RU" sz="2000" b="1" i="0" dirty="0">
              <a:solidFill>
                <a:srgbClr val="002060"/>
              </a:solidFill>
              <a:effectLst/>
              <a:highlight>
                <a:srgbClr val="FA82FA"/>
              </a:highligh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697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3B260-A3D4-414E-BB7D-5BCFF332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CA40F4-3C28-4E2B-B064-0E4585C1E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E9F3EC-D76A-4B10-ADD7-F8142D7C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8580B0-D689-4DE6-987C-796856B4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29" y="72096"/>
            <a:ext cx="8951742" cy="67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A130A-C087-4DA9-B88B-975ADBF7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10CA0-506E-468D-8367-963B514D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5F51FB-6689-44C0-9E57-B5A5326E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191AA1-EEED-4552-A9E7-97A997BC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1" y="1380787"/>
            <a:ext cx="7062337" cy="5296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EF42B7-9720-4F5F-8026-4315A2987329}"/>
              </a:ext>
            </a:extLst>
          </p:cNvPr>
          <p:cNvSpPr txBox="1"/>
          <p:nvPr/>
        </p:nvSpPr>
        <p:spPr>
          <a:xfrm>
            <a:off x="-522850" y="152131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«Межполушарный лабиринт»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9B37EB1A-9EFE-4F73-AB96-EE659841A4EF}"/>
              </a:ext>
            </a:extLst>
          </p:cNvPr>
          <p:cNvSpPr/>
          <p:nvPr/>
        </p:nvSpPr>
        <p:spPr>
          <a:xfrm>
            <a:off x="7315553" y="474345"/>
            <a:ext cx="4792041" cy="6142968"/>
          </a:xfrm>
          <a:prstGeom prst="round2DiagRect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F5AC5-8F23-4375-B8AE-C327641A700D}"/>
              </a:ext>
            </a:extLst>
          </p:cNvPr>
          <p:cNvSpPr txBox="1"/>
          <p:nvPr/>
        </p:nvSpPr>
        <p:spPr>
          <a:xfrm>
            <a:off x="7607459" y="860564"/>
            <a:ext cx="42691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Такая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нейроигрушка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представляет собой деревянную дощечку, на которой вырезан лабиринт в виде спирали или квадрата. 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Задача играющего: балансируя доской, прокатить шарик из одного края лабиринта в другой. А выполнить это упражнение можно только при синхронной работе обоих полушарий. Развитие межполушарных связей – основа для развития интеллекта. Именно для развития и создания новых нейронных связей, специалистами был придуман межполушарный лабиринт. Задача занимающегося - одновременно двумя руками водить фишки по лабиринту, согласно заданиям.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9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FC722-50AE-4160-99AF-CE630427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0A033-D1E9-4E65-B07A-C09BB54B3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0EF85D-BB57-4DAD-9895-CD6F4CFC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E5AABE-181C-4E11-9EB5-A478C992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" y="948560"/>
            <a:ext cx="7645849" cy="5734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60D8EF-538F-4F15-9482-9C88F2A7A342}"/>
              </a:ext>
            </a:extLst>
          </p:cNvPr>
          <p:cNvSpPr txBox="1"/>
          <p:nvPr/>
        </p:nvSpPr>
        <p:spPr>
          <a:xfrm>
            <a:off x="422647" y="71397"/>
            <a:ext cx="60983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Массажные кнопки»</a:t>
            </a:r>
            <a:b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2848C1F9-3595-4F8F-AD1D-2A89E378FF03}"/>
              </a:ext>
            </a:extLst>
          </p:cNvPr>
          <p:cNvSpPr/>
          <p:nvPr/>
        </p:nvSpPr>
        <p:spPr>
          <a:xfrm>
            <a:off x="7984109" y="545465"/>
            <a:ext cx="4010306" cy="6148375"/>
          </a:xfrm>
          <a:prstGeom prst="round2DiagRect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06B602-BFCB-4AEE-912E-94A0A2DC2524}"/>
              </a:ext>
            </a:extLst>
          </p:cNvPr>
          <p:cNvSpPr txBox="1"/>
          <p:nvPr/>
        </p:nvSpPr>
        <p:spPr>
          <a:xfrm>
            <a:off x="8287716" y="1859339"/>
            <a:ext cx="34816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спользуются для одновременного воздействия на различные точки пальцев, формирование основных сенсорных эталонов: цвет, форма, величина, для активизации словарного запаса путем описывания тактильных ощущений, для снятия эмоциональной напряженности.</a:t>
            </a:r>
            <a:b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5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4E139-36A6-4E30-BD6B-9EEC1A1F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11564-7D02-44FF-9F42-5C1939C55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D7BAE-7C0E-4204-BBB7-8E058260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A20D31-09E0-47FD-9085-1B1261464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4" y="98278"/>
            <a:ext cx="4996083" cy="6661444"/>
          </a:xfrm>
          <a:prstGeom prst="rect">
            <a:avLst/>
          </a:prstGeom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D6D51235-04D1-48C1-8F95-4C8E5B69BDD2}"/>
              </a:ext>
            </a:extLst>
          </p:cNvPr>
          <p:cNvSpPr/>
          <p:nvPr/>
        </p:nvSpPr>
        <p:spPr>
          <a:xfrm>
            <a:off x="6096000" y="1012873"/>
            <a:ext cx="5424121" cy="5634307"/>
          </a:xfrm>
          <a:prstGeom prst="round2DiagRect">
            <a:avLst/>
          </a:prstGeom>
          <a:solidFill>
            <a:srgbClr val="FA8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4614C-4943-42F4-9D59-DC6C766E0EF9}"/>
              </a:ext>
            </a:extLst>
          </p:cNvPr>
          <p:cNvSpPr txBox="1"/>
          <p:nvPr/>
        </p:nvSpPr>
        <p:spPr>
          <a:xfrm>
            <a:off x="6480113" y="1877635"/>
            <a:ext cx="46558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Ребёнок играет двумя указательными пальчиками,  передвигает их по лабиринту, проходит лабиринт только правой, затем только левой рукой а затем проходит весь лабиринт двумя руками одновременно. Таким образом в работу включаются оба полушария головного мозга и происходит их взаимодействие. Кроме этого, такие упражнения влияют на синхронизацию работы глаз и рук, этим обеспечивается включенность в работу обоих полушарий головного мозга.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9AEA7-B753-4DF9-847B-80182B48EE7B}"/>
              </a:ext>
            </a:extLst>
          </p:cNvPr>
          <p:cNvSpPr txBox="1"/>
          <p:nvPr/>
        </p:nvSpPr>
        <p:spPr>
          <a:xfrm>
            <a:off x="5741816" y="18397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«</a:t>
            </a:r>
            <a:r>
              <a:rPr lang="ru-RU" sz="36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</a:t>
            </a:r>
            <a:r>
              <a:rPr lang="ru-RU" sz="3600" b="1" i="0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ейролабиринт</a:t>
            </a:r>
            <a:r>
              <a:rPr lang="ru-RU" sz="3600" b="1" i="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637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helvetica neue</vt:lpstr>
      <vt:lpstr>Segoe UI Black</vt:lpstr>
      <vt:lpstr>Times New Roman</vt:lpstr>
      <vt:lpstr>Verdana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2023-03-12T04:53:25Z</dcterms:created>
  <dcterms:modified xsi:type="dcterms:W3CDTF">2023-03-12T06:27:34Z</dcterms:modified>
</cp:coreProperties>
</file>