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0" r:id="rId5"/>
    <p:sldId id="262" r:id="rId6"/>
    <p:sldId id="273" r:id="rId7"/>
    <p:sldId id="265" r:id="rId8"/>
    <p:sldId id="268" r:id="rId9"/>
    <p:sldId id="269" r:id="rId10"/>
    <p:sldId id="272" r:id="rId11"/>
    <p:sldId id="267" r:id="rId12"/>
    <p:sldId id="266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E4D"/>
    <a:srgbClr val="0033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>
      <p:cViewPr varScale="1">
        <p:scale>
          <a:sx n="77" d="100"/>
          <a:sy n="77" d="100"/>
        </p:scale>
        <p:origin x="9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ru-UA" smtClean="0"/>
              <a:t>‹#›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F2B47-7B38-3A15-0D33-22902EC56D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E75DF3-7A20-37E1-2E63-A7C65448175F}"/>
              </a:ext>
            </a:extLst>
          </p:cNvPr>
          <p:cNvSpPr/>
          <p:nvPr userDrawn="1"/>
        </p:nvSpPr>
        <p:spPr>
          <a:xfrm>
            <a:off x="1143000" y="1361284"/>
            <a:ext cx="6858000" cy="4135437"/>
          </a:xfrm>
          <a:prstGeom prst="rect">
            <a:avLst/>
          </a:prstGeom>
          <a:solidFill>
            <a:srgbClr val="FFFFFF"/>
          </a:solidFill>
          <a:ln w="635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350"/>
          </a:p>
        </p:txBody>
      </p:sp>
    </p:spTree>
    <p:extLst>
      <p:ext uri="{BB962C8B-B14F-4D97-AF65-F5344CB8AC3E}">
        <p14:creationId xmlns:p14="http://schemas.microsoft.com/office/powerpoint/2010/main" val="96153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749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197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83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818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13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00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213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20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560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879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F1E3-68F0-4773-8CE6-71DCC22F73E6}" type="datetimeFigureOut">
              <a:rPr lang="ru-UA" smtClean="0"/>
              <a:t>03/13/2023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7B91-06EE-4768-870E-86592EB7AC5E}" type="slidenum">
              <a:rPr lang="ru-UA" smtClean="0"/>
              <a:t>‹#›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64E939-04A0-1A74-A62E-2A8AC20E060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B41DBE-FC79-3D31-05E0-FE3B0AEEFDBB}"/>
              </a:ext>
            </a:extLst>
          </p:cNvPr>
          <p:cNvSpPr/>
          <p:nvPr userDrawn="1"/>
        </p:nvSpPr>
        <p:spPr>
          <a:xfrm>
            <a:off x="252250" y="323088"/>
            <a:ext cx="8639504" cy="6203841"/>
          </a:xfrm>
          <a:prstGeom prst="rect">
            <a:avLst/>
          </a:prstGeom>
          <a:solidFill>
            <a:schemeClr val="bg1"/>
          </a:solidFill>
          <a:ln w="444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350"/>
          </a:p>
        </p:txBody>
      </p:sp>
    </p:spTree>
    <p:extLst>
      <p:ext uri="{BB962C8B-B14F-4D97-AF65-F5344CB8AC3E}">
        <p14:creationId xmlns:p14="http://schemas.microsoft.com/office/powerpoint/2010/main" val="376673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JEXJvOAtOXGuzA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81B10-429A-5C5A-DC51-FF879CFE7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312" y="2470787"/>
            <a:ext cx="6858000" cy="157655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8E4D"/>
                </a:solidFill>
                <a:latin typeface="Bookman Old Style" panose="02050604050505020204" pitchFamily="18" charset="0"/>
              </a:rPr>
              <a:t>Бизиборд «СуперДом» </a:t>
            </a:r>
            <a:br>
              <a:rPr lang="ru-RU" sz="3200" b="1" dirty="0">
                <a:solidFill>
                  <a:srgbClr val="FF8E4D"/>
                </a:solidFill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rgbClr val="FF8E4D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средство саморазвития ребенка в рамках инклюзивного образования</a:t>
            </a:r>
            <a:endParaRPr lang="ru-UA" sz="3200" b="1" dirty="0">
              <a:solidFill>
                <a:srgbClr val="FF8E4D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80C5C8-EA2A-F395-4F09-042E9956B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6312" y="4660091"/>
            <a:ext cx="6858000" cy="9479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Bookman Old Style" panose="02050604050505020204" pitchFamily="18" charset="0"/>
              </a:rPr>
              <a:t>Автор разработки: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Bookman Old Style" panose="02050604050505020204" pitchFamily="18" charset="0"/>
              </a:rPr>
              <a:t>Несмеева Елена Александровна, воспитатель 1КК</a:t>
            </a:r>
            <a:endParaRPr lang="ru-UA" sz="20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29BCB4-2501-0792-2C9F-FD248A803BAA}"/>
              </a:ext>
            </a:extLst>
          </p:cNvPr>
          <p:cNvSpPr txBox="1"/>
          <p:nvPr/>
        </p:nvSpPr>
        <p:spPr>
          <a:xfrm>
            <a:off x="0" y="208723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МАДОУ ПГО «Детский сад №63 комбинированного вида»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44718A-9E48-F4C5-5132-BE0967288D63}"/>
              </a:ext>
            </a:extLst>
          </p:cNvPr>
          <p:cNvSpPr txBox="1"/>
          <p:nvPr/>
        </p:nvSpPr>
        <p:spPr>
          <a:xfrm>
            <a:off x="2925417" y="6298863"/>
            <a:ext cx="32931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г. Полевской, 2023 г.</a:t>
            </a:r>
          </a:p>
        </p:txBody>
      </p:sp>
    </p:spTree>
    <p:extLst>
      <p:ext uri="{BB962C8B-B14F-4D97-AF65-F5344CB8AC3E}">
        <p14:creationId xmlns:p14="http://schemas.microsoft.com/office/powerpoint/2010/main" val="2851139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E957D-1B12-844D-4393-B646405E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500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8E4D"/>
                </a:solidFill>
                <a:latin typeface="Bookman Old Style" panose="02050604050505020204" pitchFamily="18" charset="0"/>
              </a:rPr>
              <a:t>Бизиборд «СуперДом» = раскрытие творческого потенциала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7876E2-18F8-926C-8C24-FD70172E5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0322"/>
            <a:ext cx="8058150" cy="4626459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Bookman Old Style" panose="02050604050505020204" pitchFamily="18" charset="0"/>
              </a:rPr>
              <a:t>Рисуя мелками на меловой доске и создавая узоры на доске «пиши-стирай», ребенок тренирует пространственное мышление, развивает воображение, имеет возможность фантазировать и творить.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C8C209-CD22-FA5E-4BD8-7AC9536C5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11594" r="6802" b="39931"/>
          <a:stretch/>
        </p:blipFill>
        <p:spPr>
          <a:xfrm>
            <a:off x="3835979" y="2725711"/>
            <a:ext cx="4538260" cy="361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2DB21E-C09A-2D78-AEF9-1D75338B3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9495" r="11257" b="5614"/>
          <a:stretch/>
        </p:blipFill>
        <p:spPr>
          <a:xfrm>
            <a:off x="1121877" y="2725711"/>
            <a:ext cx="2572991" cy="361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5898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9A9B7A-EA0C-022B-A7C8-76E327B04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5" y="1411355"/>
            <a:ext cx="3975652" cy="3826566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0" i="0" dirty="0">
                <a:solidFill>
                  <a:srgbClr val="1A1A1A"/>
                </a:solidFill>
                <a:effectLst/>
                <a:latin typeface="Bookman Old Style" panose="02050604050505020204" pitchFamily="18" charset="0"/>
              </a:rPr>
              <a:t>Обилие объектов для исследования различных функций, форм, фактур и цветов стимулирует развитие ребенка с ОВЗ. Современная наука доказала пользу тактильных и визуальных стимулов для развития мозга ребенка.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0" i="0" dirty="0">
                <a:solidFill>
                  <a:srgbClr val="1A1A1A"/>
                </a:solidFill>
                <a:effectLst/>
                <a:latin typeface="Bookman Old Style" panose="02050604050505020204" pitchFamily="18" charset="0"/>
              </a:rPr>
              <a:t>Развитие мелкой моторики формирует нейронные связи, что ускоряет развитие речи, памяти, восприятия.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EBB928-14D9-B78F-E0FC-09B8DA158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47" y="1083365"/>
            <a:ext cx="3509765" cy="46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7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81B10-429A-5C5A-DC51-FF879CFE7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85998"/>
            <a:ext cx="6858000" cy="13329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i="1" dirty="0">
                <a:solidFill>
                  <a:srgbClr val="FF8E4D"/>
                </a:solidFill>
                <a:latin typeface="Bookman Old Style" panose="02050604050505020204" pitchFamily="18" charset="0"/>
              </a:rPr>
              <a:t>Полный видеообзор</a:t>
            </a:r>
            <a:br>
              <a:rPr lang="ru-RU" sz="4000" b="1" i="1" dirty="0">
                <a:solidFill>
                  <a:srgbClr val="FF8E4D"/>
                </a:solidFill>
                <a:latin typeface="Bookman Old Style" panose="02050604050505020204" pitchFamily="18" charset="0"/>
              </a:rPr>
            </a:br>
            <a:r>
              <a:rPr lang="ru-RU" sz="4000" b="1" i="1" dirty="0">
                <a:solidFill>
                  <a:srgbClr val="FF8E4D"/>
                </a:solidFill>
                <a:latin typeface="Bookman Old Style" panose="02050604050505020204" pitchFamily="18" charset="0"/>
              </a:rPr>
              <a:t>бизиборда «Супердом»:</a:t>
            </a:r>
            <a:endParaRPr lang="ru-UA" sz="2400" b="1" i="1" dirty="0">
              <a:solidFill>
                <a:srgbClr val="FF8E4D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49FBDE-27D1-9830-C2D5-8CC7D07483DD}"/>
              </a:ext>
            </a:extLst>
          </p:cNvPr>
          <p:cNvSpPr txBox="1"/>
          <p:nvPr/>
        </p:nvSpPr>
        <p:spPr>
          <a:xfrm>
            <a:off x="1908313" y="3801574"/>
            <a:ext cx="571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Bookman Old Style" panose="02050604050505020204" pitchFamily="18" charset="0"/>
                <a:hlinkClick r:id="rId2"/>
              </a:rPr>
              <a:t>https://disk.yandex.ru/i/JEXJvOAtOXGuzA</a:t>
            </a:r>
            <a:r>
              <a:rPr lang="ru-RU" sz="1800" b="1" i="1" dirty="0">
                <a:solidFill>
                  <a:srgbClr val="FF8E4D"/>
                </a:solidFill>
                <a:latin typeface="Bookman Old Style" panose="020506040505050202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32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81B10-429A-5C5A-DC51-FF879CFE7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312" y="2470787"/>
            <a:ext cx="6858000" cy="1576553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FF8E4D"/>
                </a:solidFill>
                <a:latin typeface="Bookman Old Style" panose="02050604050505020204" pitchFamily="18" charset="0"/>
              </a:rPr>
              <a:t>Благодарим за внимание!</a:t>
            </a:r>
            <a:endParaRPr lang="ru-UA" sz="4800" b="1" i="1" dirty="0">
              <a:solidFill>
                <a:srgbClr val="FF8E4D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6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69F5B-2495-D10D-FB68-92609A12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8E4D"/>
                </a:solidFill>
                <a:latin typeface="Bookman Old Style" panose="02050604050505020204" pitchFamily="18" charset="0"/>
              </a:rPr>
              <a:t>АКТУАЛЬНОСТЬ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647DB4-BECB-D34C-5E92-8032613BBB54}"/>
              </a:ext>
            </a:extLst>
          </p:cNvPr>
          <p:cNvSpPr/>
          <p:nvPr/>
        </p:nvSpPr>
        <p:spPr>
          <a:xfrm>
            <a:off x="535743" y="2185403"/>
            <a:ext cx="2576717" cy="11143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Дети с ОВЗ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EC33C9-567E-82AB-7C81-31C423F077F8}"/>
              </a:ext>
            </a:extLst>
          </p:cNvPr>
          <p:cNvSpPr/>
          <p:nvPr/>
        </p:nvSpPr>
        <p:spPr>
          <a:xfrm>
            <a:off x="1894026" y="5273410"/>
            <a:ext cx="5355948" cy="8230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Специальные условия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22613C-4728-D98E-CF34-7D29DA20ACC9}"/>
              </a:ext>
            </a:extLst>
          </p:cNvPr>
          <p:cNvSpPr/>
          <p:nvPr/>
        </p:nvSpPr>
        <p:spPr>
          <a:xfrm>
            <a:off x="3997741" y="1358215"/>
            <a:ext cx="4610517" cy="30314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- сниженный уровень развития восприятия;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недостаточный объем знаний об окружающем мире;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недостаточная сформированность пространственных представлений, дети с ОВЗ часто не могут;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неустойчивость внимания;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низкая работоспособность в результате повышенной истощаемости.</a:t>
            </a:r>
          </a:p>
        </p:txBody>
      </p:sp>
      <p:sp>
        <p:nvSpPr>
          <p:cNvPr id="14" name="Стрелка: штриховая вправо 13">
            <a:extLst>
              <a:ext uri="{FF2B5EF4-FFF2-40B4-BE49-F238E27FC236}">
                <a16:creationId xmlns:a16="http://schemas.microsoft.com/office/drawing/2014/main" id="{E5EDC502-040E-3AB9-4286-28F5BDF3E050}"/>
              </a:ext>
            </a:extLst>
          </p:cNvPr>
          <p:cNvSpPr/>
          <p:nvPr/>
        </p:nvSpPr>
        <p:spPr>
          <a:xfrm rot="5400000">
            <a:off x="4624447" y="4606823"/>
            <a:ext cx="691469" cy="449414"/>
          </a:xfrm>
          <a:prstGeom prst="stripedRightArrow">
            <a:avLst>
              <a:gd name="adj1" fmla="val 57897"/>
              <a:gd name="adj2" fmla="val 50000"/>
            </a:avLst>
          </a:prstGeom>
          <a:solidFill>
            <a:srgbClr val="FF8E4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штриховая вправо 14">
            <a:extLst>
              <a:ext uri="{FF2B5EF4-FFF2-40B4-BE49-F238E27FC236}">
                <a16:creationId xmlns:a16="http://schemas.microsoft.com/office/drawing/2014/main" id="{45D984A6-E540-57AE-3D61-CC299B0B5C8F}"/>
              </a:ext>
            </a:extLst>
          </p:cNvPr>
          <p:cNvSpPr/>
          <p:nvPr/>
        </p:nvSpPr>
        <p:spPr>
          <a:xfrm rot="5400000">
            <a:off x="3828085" y="4606824"/>
            <a:ext cx="691469" cy="449414"/>
          </a:xfrm>
          <a:prstGeom prst="stripedRightArrow">
            <a:avLst>
              <a:gd name="adj1" fmla="val 57897"/>
              <a:gd name="adj2" fmla="val 50000"/>
            </a:avLst>
          </a:prstGeom>
          <a:solidFill>
            <a:srgbClr val="FF8E4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штриховая вправо 15">
            <a:extLst>
              <a:ext uri="{FF2B5EF4-FFF2-40B4-BE49-F238E27FC236}">
                <a16:creationId xmlns:a16="http://schemas.microsoft.com/office/drawing/2014/main" id="{F966CBEB-0F7A-C87B-DCDD-B33BB58B4B0A}"/>
              </a:ext>
            </a:extLst>
          </p:cNvPr>
          <p:cNvSpPr/>
          <p:nvPr/>
        </p:nvSpPr>
        <p:spPr>
          <a:xfrm>
            <a:off x="3209366" y="2517890"/>
            <a:ext cx="691469" cy="449414"/>
          </a:xfrm>
          <a:prstGeom prst="stripedRightArrow">
            <a:avLst>
              <a:gd name="adj1" fmla="val 57897"/>
              <a:gd name="adj2" fmla="val 50000"/>
            </a:avLst>
          </a:prstGeom>
          <a:solidFill>
            <a:srgbClr val="FF8E4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57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DCFD5905-6688-563B-A72A-92F6C406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86" y="745435"/>
            <a:ext cx="8306628" cy="1341782"/>
          </a:xfrm>
        </p:spPr>
        <p:txBody>
          <a:bodyPr>
            <a:normAutofit/>
          </a:bodyPr>
          <a:lstStyle/>
          <a:p>
            <a:pPr marL="0" lvl="0" indent="450000" algn="just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моторная интеграция для д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школьников необходима для движения, игры и говорения, а также это фундамент более сложной интеграции, сопровождающей чтение, письмо, адекватное п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ru-RU" sz="18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C38091-95D3-2252-8EC1-F18E6A59D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27" y="2237467"/>
            <a:ext cx="4729587" cy="33928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F6EF17-1BD5-B9F7-D1BC-5A5401787C82}"/>
              </a:ext>
            </a:extLst>
          </p:cNvPr>
          <p:cNvSpPr txBox="1"/>
          <p:nvPr/>
        </p:nvSpPr>
        <p:spPr>
          <a:xfrm>
            <a:off x="418686" y="2087217"/>
            <a:ext cx="33271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материалы Марии Монтессори известны как эффективные и результативные </a:t>
            </a:r>
            <a:r>
              <a:rPr lang="ru-RU" sz="1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сенсомоторной интеграции, которые позволяют учесть как общие, так и специфические закономерности развития ребенка с ОВЗ. Одной </a:t>
            </a:r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из таких разработок является </a:t>
            </a:r>
            <a:r>
              <a:rPr lang="ru-RU" sz="18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БИЗИБОРД.</a:t>
            </a:r>
          </a:p>
        </p:txBody>
      </p:sp>
    </p:spTree>
    <p:extLst>
      <p:ext uri="{BB962C8B-B14F-4D97-AF65-F5344CB8AC3E}">
        <p14:creationId xmlns:p14="http://schemas.microsoft.com/office/powerpoint/2010/main" val="117585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2B66650-0297-60A0-BF58-41F8C870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08" y="587446"/>
            <a:ext cx="8656983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B работе с детьми с ОВЗ мы используем дидактическое пособие </a:t>
            </a:r>
            <a:br>
              <a:rPr lang="ru-RU" sz="28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«Бизиборд «СуперДом»</a:t>
            </a:r>
            <a:br>
              <a:rPr lang="en-US" sz="32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8E4D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35AEB-D526-757A-6864-B2D6D4A4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52" y="1732156"/>
            <a:ext cx="3395394" cy="4538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EE7253-B09E-42A5-300B-E0A509EE6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7" y="1755750"/>
            <a:ext cx="3404884" cy="455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163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95F0-ABC5-04EB-A2D2-CB47B465F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77687"/>
            <a:ext cx="8408504" cy="581439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Bookman Old Style" panose="02050604050505020204" pitchFamily="18" charset="0"/>
              </a:rPr>
              <a:t>Цель: </a:t>
            </a:r>
            <a:br>
              <a:rPr lang="ru-RU" sz="2400" b="1" dirty="0">
                <a:latin typeface="Bookman Old Style" panose="02050604050505020204" pitchFamily="18" charset="0"/>
              </a:rPr>
            </a:br>
            <a:br>
              <a:rPr lang="ru-RU" sz="2400" b="1" dirty="0">
                <a:latin typeface="Bookman Old Style" panose="02050604050505020204" pitchFamily="18" charset="0"/>
              </a:rPr>
            </a:br>
            <a:r>
              <a:rPr lang="ru-RU" sz="2400" dirty="0">
                <a:latin typeface="Bookman Old Style" panose="02050604050505020204" pitchFamily="18" charset="0"/>
              </a:rPr>
              <a:t>создание условий, обеспечивающих развитие сенсомоторной интеграции детей с ОВЗ посредством осуществления игровой деятельности с многофункциональным дидактическим пособием «Бизиборд СуперДом». </a:t>
            </a:r>
            <a:br>
              <a:rPr lang="ru-RU" sz="2400" dirty="0">
                <a:latin typeface="Bookman Old Style" panose="02050604050505020204" pitchFamily="18" charset="0"/>
              </a:rPr>
            </a:br>
            <a:br>
              <a:rPr lang="ru-RU" sz="2400" dirty="0">
                <a:latin typeface="Bookman Old Style" panose="02050604050505020204" pitchFamily="18" charset="0"/>
              </a:rPr>
            </a:b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8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639B99-EBCB-1F45-429F-A935F2966331}"/>
              </a:ext>
            </a:extLst>
          </p:cNvPr>
          <p:cNvSpPr txBox="1"/>
          <p:nvPr/>
        </p:nvSpPr>
        <p:spPr>
          <a:xfrm>
            <a:off x="340415" y="654538"/>
            <a:ext cx="835383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Основные достоинства дидактического пособия «Бизиборд «СуперДом»: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17AFBC-7DC7-3A15-DEC9-2AE627BA07BC}"/>
              </a:ext>
            </a:extLst>
          </p:cNvPr>
          <p:cNvSpPr txBox="1"/>
          <p:nvPr/>
        </p:nvSpPr>
        <p:spPr>
          <a:xfrm>
            <a:off x="400054" y="1649414"/>
            <a:ext cx="8244507" cy="1077218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1. В</a:t>
            </a:r>
            <a:r>
              <a:rPr lang="ru-RU" sz="1600" b="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ариативность использования позволяет индивидуально подойти к особенностям восприятия разных детей, осуществить ненавязчивое повторение и закрепление ранее полученных знаний</a:t>
            </a:r>
            <a:r>
              <a:rPr lang="ru-RU" sz="16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 (</a:t>
            </a:r>
            <a:r>
              <a:rPr lang="ru-RU" sz="1600" b="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можно применять как в ДОУ с детьми любого возраста и любой категории, так и в семье</a:t>
            </a:r>
            <a:r>
              <a:rPr lang="ru-RU" sz="16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).</a:t>
            </a:r>
            <a:endParaRPr lang="ru-RU" sz="1600" b="0" i="1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354A1-037C-2E6E-52D1-B5192A7C46E3}"/>
              </a:ext>
            </a:extLst>
          </p:cNvPr>
          <p:cNvSpPr txBox="1"/>
          <p:nvPr/>
        </p:nvSpPr>
        <p:spPr>
          <a:xfrm>
            <a:off x="395082" y="4264394"/>
            <a:ext cx="8244507" cy="584775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i="1" dirty="0">
                <a:latin typeface="Bookman Old Style" panose="02050604050505020204" pitchFamily="18" charset="0"/>
              </a:rPr>
              <a:t>4. М</a:t>
            </a:r>
            <a:r>
              <a:rPr lang="ru-RU" sz="1600" b="0" i="1" dirty="0">
                <a:effectLst/>
                <a:latin typeface="Bookman Old Style" panose="02050604050505020204" pitchFamily="18" charset="0"/>
              </a:rPr>
              <a:t>ногофункциональное, простое и удобное в использовании, трансформируемое.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96510C-6905-82F5-39D9-87A78A0BD91F}"/>
              </a:ext>
            </a:extLst>
          </p:cNvPr>
          <p:cNvSpPr txBox="1"/>
          <p:nvPr/>
        </p:nvSpPr>
        <p:spPr>
          <a:xfrm>
            <a:off x="395082" y="3438795"/>
            <a:ext cx="8244507" cy="830997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3. Пособие ориентировано на детей дошкольного возраста (в том числе с ОВЗ). Может использоваться для индивидуальной работы с детьми и в подгруппах.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0FDDF3-197E-37DB-96FE-C51C6E03B345}"/>
              </a:ext>
            </a:extLst>
          </p:cNvPr>
          <p:cNvSpPr txBox="1"/>
          <p:nvPr/>
        </p:nvSpPr>
        <p:spPr>
          <a:xfrm>
            <a:off x="395082" y="2790326"/>
            <a:ext cx="8244507" cy="584775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Безопасно в использовании (пособие устойчиво, все элементы надежно закреплены, не имеют острых углов, не несут угрозу травмы.</a:t>
            </a:r>
            <a:endParaRPr lang="ru-RU" sz="1600" i="1" dirty="0">
              <a:latin typeface="Bookman Old Style" panose="02050604050505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994735-623B-B8F6-983D-21AB578EF561}"/>
              </a:ext>
            </a:extLst>
          </p:cNvPr>
          <p:cNvSpPr txBox="1"/>
          <p:nvPr/>
        </p:nvSpPr>
        <p:spPr>
          <a:xfrm>
            <a:off x="395081" y="4866864"/>
            <a:ext cx="82445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5. Н</a:t>
            </a:r>
            <a:r>
              <a:rPr lang="ru-RU" sz="160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асыщенность. Разнообразие материалов данного пособия обеспечивает игровую, познавательную, исследовательскую и творческую активность всех воспитанников, экспериментирование с доступными детям материалами.</a:t>
            </a:r>
            <a:endParaRPr lang="ru-RU" sz="16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0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A96359-45FD-0C2E-C174-1975F3524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7" y="1370396"/>
            <a:ext cx="8666922" cy="569988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С помощью бизиборда «СуперДом» ребенок запоминает: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i="1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B46AEE-102A-84B8-2364-ECACAFFEE51B}"/>
              </a:ext>
            </a:extLst>
          </p:cNvPr>
          <p:cNvSpPr/>
          <p:nvPr/>
        </p:nvSpPr>
        <p:spPr>
          <a:xfrm>
            <a:off x="404191" y="1937176"/>
            <a:ext cx="2309192" cy="41177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цвета, оттенки;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DA3376-492E-4F5E-8047-AAC736860381}"/>
              </a:ext>
            </a:extLst>
          </p:cNvPr>
          <p:cNvSpPr/>
          <p:nvPr/>
        </p:nvSpPr>
        <p:spPr>
          <a:xfrm>
            <a:off x="1321906" y="2507270"/>
            <a:ext cx="3084442" cy="41177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геометрические формы;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DB9A2E-51EF-52F2-12C0-FCAA4BF41DE2}"/>
              </a:ext>
            </a:extLst>
          </p:cNvPr>
          <p:cNvSpPr/>
          <p:nvPr/>
        </p:nvSpPr>
        <p:spPr>
          <a:xfrm>
            <a:off x="3025638" y="1937176"/>
            <a:ext cx="2375453" cy="41177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буквы, цифры;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07711A-DCE7-E685-EEB2-0FF02AC59DC6}"/>
              </a:ext>
            </a:extLst>
          </p:cNvPr>
          <p:cNvSpPr/>
          <p:nvPr/>
        </p:nvSpPr>
        <p:spPr>
          <a:xfrm>
            <a:off x="678427" y="4559498"/>
            <a:ext cx="4199666" cy="81757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пространственные понятия «слева», «справа», «внизу», «вверху».</a:t>
            </a:r>
          </a:p>
          <a:p>
            <a:pPr algn="ctr"/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820205-97F7-6589-5600-D49A89159D28}"/>
              </a:ext>
            </a:extLst>
          </p:cNvPr>
          <p:cNvSpPr/>
          <p:nvPr/>
        </p:nvSpPr>
        <p:spPr>
          <a:xfrm>
            <a:off x="708627" y="3097308"/>
            <a:ext cx="4170297" cy="5447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категории «один», «много», «больше», «меньше», «поровну»;</a:t>
            </a:r>
          </a:p>
          <a:p>
            <a:pPr algn="ctr"/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8B8ACB-1DB1-C335-C5CD-3BC1B9C92E17}"/>
              </a:ext>
            </a:extLst>
          </p:cNvPr>
          <p:cNvSpPr/>
          <p:nvPr/>
        </p:nvSpPr>
        <p:spPr>
          <a:xfrm>
            <a:off x="708627" y="3827332"/>
            <a:ext cx="4169466" cy="5447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категории «один», «много», «больше», «меньше», «поровну»;</a:t>
            </a:r>
          </a:p>
          <a:p>
            <a:pPr algn="ctr"/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17F919C-D943-4581-3945-146C53F0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5" y="500062"/>
            <a:ext cx="816996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>
                <a:solidFill>
                  <a:srgbClr val="FF8E4D"/>
                </a:solidFill>
                <a:latin typeface="Bookman Old Style" panose="02050604050505020204" pitchFamily="18" charset="0"/>
              </a:rPr>
              <a:t>Бизиборд «СуперДом» = развитие интеллектуальных способностей</a:t>
            </a:r>
            <a:br>
              <a:rPr lang="ru-RU" sz="4400" dirty="0"/>
            </a:b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A758DF-4C02-117D-E294-2B468ACAF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01" y="1825625"/>
            <a:ext cx="3360040" cy="461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DDD489-2646-AE2D-9AB3-40A8C2354CFF}"/>
              </a:ext>
            </a:extLst>
          </p:cNvPr>
          <p:cNvSpPr txBox="1"/>
          <p:nvPr/>
        </p:nvSpPr>
        <p:spPr>
          <a:xfrm>
            <a:off x="432459" y="5434608"/>
            <a:ext cx="47894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Bookman Old Style" panose="02050604050505020204" pitchFamily="18" charset="0"/>
              </a:rPr>
              <a:t>Все это пригодится ребёнку на этапах подготовки к познанию окружающего мира.</a:t>
            </a:r>
          </a:p>
        </p:txBody>
      </p:sp>
    </p:spTree>
    <p:extLst>
      <p:ext uri="{BB962C8B-B14F-4D97-AF65-F5344CB8AC3E}">
        <p14:creationId xmlns:p14="http://schemas.microsoft.com/office/powerpoint/2010/main" val="366329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2787A7-BF98-3339-A9A3-5F6B2D39C1EC}"/>
              </a:ext>
            </a:extLst>
          </p:cNvPr>
          <p:cNvSpPr txBox="1"/>
          <p:nvPr/>
        </p:nvSpPr>
        <p:spPr>
          <a:xfrm>
            <a:off x="4572000" y="1929562"/>
            <a:ext cx="398559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/>
            <a:r>
              <a:rPr lang="ru-RU" dirty="0">
                <a:latin typeface="Bookman Old Style" panose="02050604050505020204" pitchFamily="18" charset="0"/>
              </a:rPr>
              <a:t>При ощупывании прикрепленных на игровые поля элементов тренируются мышцы кистей и пальчиков. Центры мозга, которые отвечают за моторику и речь, расположены рядом – они взаимодействуют друг с другом. Это значит: когда ребенок развивает координацию движений рук, он одновременно активизирует речевые центры мозга.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2B50916-F05A-353B-2192-FA18F272BE5F}"/>
              </a:ext>
            </a:extLst>
          </p:cNvPr>
          <p:cNvSpPr txBox="1">
            <a:spLocks/>
          </p:cNvSpPr>
          <p:nvPr/>
        </p:nvSpPr>
        <p:spPr>
          <a:xfrm>
            <a:off x="288235" y="295552"/>
            <a:ext cx="85377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FF8E4D"/>
                </a:solidFill>
                <a:latin typeface="Bookman Old Style" panose="02050604050505020204" pitchFamily="18" charset="0"/>
              </a:rPr>
              <a:t>Бизиборд «СуперДом» = улучшение мелкой моторики</a:t>
            </a:r>
            <a:endParaRPr lang="ru-RU" sz="3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4C5639-75AD-B5CA-636B-43EB47735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1621115"/>
            <a:ext cx="3569252" cy="4770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861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9AEBF-4C17-A388-84BF-08080892E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02" y="1888434"/>
            <a:ext cx="4729785" cy="3766931"/>
          </a:xfrm>
        </p:spPr>
        <p:txBody>
          <a:bodyPr>
            <a:noAutofit/>
          </a:bodyPr>
          <a:lstStyle/>
          <a:p>
            <a:pPr indent="450000" algn="just">
              <a:lnSpc>
                <a:spcPct val="100000"/>
              </a:lnSpc>
            </a:pPr>
            <a:r>
              <a:rPr lang="ru-RU" sz="1800" dirty="0">
                <a:latin typeface="Bookman Old Style" panose="02050604050505020204" pitchFamily="18" charset="0"/>
              </a:rPr>
              <a:t>Мальчики и девочки становятся более самостоятельными, когда с помощью бизиборда учатся пользоваться: </a:t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>
                <a:latin typeface="Bookman Old Style" panose="02050604050505020204" pitchFamily="18" charset="0"/>
              </a:rPr>
              <a:t>- пуговицами, змейками, липучками, шнурками и  другими видами одежной фурнитуры;</a:t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>
                <a:latin typeface="Bookman Old Style" panose="02050604050505020204" pitchFamily="18" charset="0"/>
              </a:rPr>
              <a:t>- выключателем;</a:t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>
                <a:latin typeface="Bookman Old Style" panose="02050604050505020204" pitchFamily="18" charset="0"/>
              </a:rPr>
              <a:t>- замками, дверными цепочками, шпингалетами;</a:t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>
                <a:latin typeface="Bookman Old Style" panose="02050604050505020204" pitchFamily="18" charset="0"/>
              </a:rPr>
              <a:t>- аналоговыми часами.</a:t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>
                <a:latin typeface="Bookman Old Style" panose="02050604050505020204" pitchFamily="18" charset="0"/>
              </a:rPr>
              <a:t>Отдельные элементы помогают малышам усвоить правила безопасности. К примеру, играя с муляжами розетки и штепселя, они тренируются аккуратно пользоваться электроприборами.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68459C-82E9-6889-B59A-41C5071A8EDB}"/>
              </a:ext>
            </a:extLst>
          </p:cNvPr>
          <p:cNvSpPr txBox="1">
            <a:spLocks/>
          </p:cNvSpPr>
          <p:nvPr/>
        </p:nvSpPr>
        <p:spPr>
          <a:xfrm>
            <a:off x="288235" y="295552"/>
            <a:ext cx="85377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FF8E4D"/>
                </a:solidFill>
                <a:latin typeface="Bookman Old Style" panose="02050604050505020204" pitchFamily="18" charset="0"/>
              </a:rPr>
              <a:t>Бизиборд «СуперДом» = приобретение навыков самообслуживания </a:t>
            </a:r>
            <a:endParaRPr lang="ru-RU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409317-EB21-4B92-6372-5E047EACD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74" y="1613090"/>
            <a:ext cx="3230217" cy="4317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5923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598</TotalTime>
  <Words>667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Тема Office</vt:lpstr>
      <vt:lpstr>Бизиборд «СуперДом»  как средство саморазвития ребенка в рамках инклюзивного образования</vt:lpstr>
      <vt:lpstr>АКТУАЛЬНОСТЬ</vt:lpstr>
      <vt:lpstr>Презентация PowerPoint</vt:lpstr>
      <vt:lpstr>B работе с детьми с ОВЗ мы используем дидактическое пособие  «Бизиборд «СуперДом» </vt:lpstr>
      <vt:lpstr>Цель:   создание условий, обеспечивающих развитие сенсомоторной интеграции детей с ОВЗ посредством осуществления игровой деятельности с многофункциональным дидактическим пособием «Бизиборд СуперДом».    </vt:lpstr>
      <vt:lpstr>Презентация PowerPoint</vt:lpstr>
      <vt:lpstr>Бизиборд «СуперДом» = развитие интеллектуальных способностей </vt:lpstr>
      <vt:lpstr>Презентация PowerPoint</vt:lpstr>
      <vt:lpstr>Мальчики и девочки становятся более самостоятельными, когда с помощью бизиборда учатся пользоваться:  - пуговицами, змейками, липучками, шнурками и  другими видами одежной фурнитуры; - выключателем; - замками, дверными цепочками, шпингалетами; - аналоговыми часами. Отдельные элементы помогают малышам усвоить правила безопасности. К примеру, играя с муляжами розетки и штепселя, они тренируются аккуратно пользоваться электроприборами. </vt:lpstr>
      <vt:lpstr>Бизиборд «СуперДом» = раскрытие творческого потенциала</vt:lpstr>
      <vt:lpstr>Презентация PowerPoint</vt:lpstr>
      <vt:lpstr>Полный видеообзор бизиборда «Супердом»:</vt:lpstr>
      <vt:lpstr>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Елена Несмеева</cp:lastModifiedBy>
  <cp:revision>6</cp:revision>
  <dcterms:created xsi:type="dcterms:W3CDTF">2023-02-03T11:12:37Z</dcterms:created>
  <dcterms:modified xsi:type="dcterms:W3CDTF">2023-03-13T09:21:38Z</dcterms:modified>
</cp:coreProperties>
</file>