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76" r:id="rId6"/>
    <p:sldId id="265" r:id="rId7"/>
    <p:sldId id="259" r:id="rId8"/>
    <p:sldId id="274" r:id="rId9"/>
    <p:sldId id="266" r:id="rId10"/>
    <p:sldId id="261" r:id="rId11"/>
    <p:sldId id="268" r:id="rId12"/>
    <p:sldId id="273" r:id="rId13"/>
    <p:sldId id="271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8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44" autoAdjust="0"/>
    <p:restoredTop sz="95767" autoAdjust="0"/>
  </p:normalViewPr>
  <p:slideViewPr>
    <p:cSldViewPr>
      <p:cViewPr>
        <p:scale>
          <a:sx n="76" d="100"/>
          <a:sy n="76" d="100"/>
        </p:scale>
        <p:origin x="-100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51E60-7FA9-42E4-A638-7918745570CB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70566-0915-40BF-A911-D232B108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EA7A0-B448-4D5E-8426-47F472D54DA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DAC5-F222-49AF-A027-230782B4A9E1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DD87-BACE-458A-8463-FB641CDD1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0DD5-9AAD-4B44-82FA-9167B4A1BE17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F830-1891-4C32-B592-6748D85E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E784-CD72-49FE-B09F-5C01256D0C18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E8F7-3048-450C-803F-C0F5954C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D0D98A-C780-4EFE-987B-EC6FE3F4889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39329D-9467-431B-B6F0-3CD8BBE0C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2FC8-F844-47C7-9AB3-71D6E09A5C96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A501-C70F-45E1-B185-7966D2CE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BDE4-7755-4D2B-95EC-0140EC28CBD4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30ED-BDE8-415D-8903-6707507E3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AEBE-C117-4BD6-A910-B2F5AFEAC49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42E9-1729-42E5-B776-59E51A771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443B68-C138-45E3-A5E6-3ECC0E95DFAB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E31412-04EF-44E7-A968-B2CFA2EB3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23D3-1EAA-4EA9-B4DF-3469CD8C9D05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0927-905E-4FDC-B503-9006632F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65E6E9-F12F-43BB-A56C-9355A246C69A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6F9B23-F0C2-46DB-9DF2-C3A7718D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D84368-D1F4-43DC-8BBD-64E3305CC3AB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2CF451-B0A1-45C0-9904-4155D1B9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B3BB2-A7F1-45BD-AAE4-FD0EF600CF08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909035-EEC8-47E3-B7E4-94C3DCA8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0" r:id="rId4"/>
    <p:sldLayoutId id="2147483921" r:id="rId5"/>
    <p:sldLayoutId id="2147483928" r:id="rId6"/>
    <p:sldLayoutId id="2147483922" r:id="rId7"/>
    <p:sldLayoutId id="2147483929" r:id="rId8"/>
    <p:sldLayoutId id="2147483930" r:id="rId9"/>
    <p:sldLayoutId id="2147483923" r:id="rId10"/>
    <p:sldLayoutId id="2147483924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613" y="260350"/>
            <a:ext cx="7672387" cy="115252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Организация питания в дошкольных образовательных учреждениях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8196" name="Picture 3" descr="C:\Users\Владимир\Downloads\дети едят морожено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85926"/>
            <a:ext cx="3657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357562"/>
            <a:ext cx="203993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принципы организации питания  в ДОУ: 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25"/>
            <a:ext cx="7239000" cy="4884738"/>
          </a:xfrm>
        </p:spPr>
        <p:txBody>
          <a:bodyPr/>
          <a:lstStyle/>
          <a:p>
            <a:pPr eaLnBrk="1" hangingPunct="1"/>
            <a:r>
              <a:rPr lang="ru-RU" sz="2200" smtClean="0"/>
              <a:t>Соответствие энергетической ценности рациона энергозатратам ребёнка;</a:t>
            </a:r>
          </a:p>
          <a:p>
            <a:pPr eaLnBrk="1" hangingPunct="1"/>
            <a:r>
              <a:rPr lang="ru-RU" sz="2200" smtClean="0"/>
              <a:t>Сбалансированность в рационе всех заменимых и незаменимых пищевых веществ</a:t>
            </a:r>
          </a:p>
          <a:p>
            <a:pPr eaLnBrk="1" hangingPunct="1"/>
            <a:r>
              <a:rPr lang="ru-RU" sz="2200" smtClean="0"/>
              <a:t>Максимальное разнообразие продуктов и блюд, обеспечивающих сбалансированность рациона</a:t>
            </a:r>
          </a:p>
          <a:p>
            <a:pPr eaLnBrk="1" hangingPunct="1"/>
            <a:r>
              <a:rPr lang="ru-RU" sz="2200" smtClean="0"/>
              <a:t> правильная кулинарная и технологическая обработка продуктов</a:t>
            </a:r>
          </a:p>
          <a:p>
            <a:pPr eaLnBrk="1" hangingPunct="1"/>
            <a:r>
              <a:rPr lang="ru-RU" sz="2200" smtClean="0"/>
              <a:t>Оптимальный режим питания, обстановка, формирующая у детей навыки культуры приема пищи</a:t>
            </a:r>
          </a:p>
          <a:p>
            <a:pPr eaLnBrk="1" hangingPunct="1"/>
            <a:r>
              <a:rPr lang="ru-RU" sz="2200" smtClean="0"/>
              <a:t>Соблюдение гигиенических требований к питанию детей в организованных коллективах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969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Организация  работы по пропаганде здорового питания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8286808" cy="48736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Соблюдается оптимальный режим питания</a:t>
            </a:r>
          </a:p>
          <a:p>
            <a:pPr eaLnBrk="1" hangingPunct="1"/>
            <a:r>
              <a:rPr lang="ru-RU" sz="2000" dirty="0" smtClean="0"/>
              <a:t>Проводится работа по формированию у детей навыков культуры питания</a:t>
            </a:r>
          </a:p>
          <a:p>
            <a:pPr eaLnBrk="1" hangingPunct="1"/>
            <a:r>
              <a:rPr lang="ru-RU" sz="2000" dirty="0" smtClean="0"/>
              <a:t>Проводятся  Дни открытых дверей на тему: «Организация питания»</a:t>
            </a:r>
          </a:p>
          <a:p>
            <a:pPr eaLnBrk="1" hangingPunct="1"/>
            <a:r>
              <a:rPr lang="ru-RU" sz="2000" dirty="0" smtClean="0"/>
              <a:t>Оформляются информационные стенды по вопросам здорового питания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4" name="Рисунок 3" descr="P1060296.JPG"/>
          <p:cNvPicPr>
            <a:picLocks noChangeAspect="1"/>
          </p:cNvPicPr>
          <p:nvPr/>
        </p:nvPicPr>
        <p:blipFill>
          <a:blip r:embed="rId3" cstate="print"/>
          <a:srcRect l="6250" t="5208" r="14844" b="4166"/>
          <a:stretch>
            <a:fillRect/>
          </a:stretch>
        </p:blipFill>
        <p:spPr>
          <a:xfrm>
            <a:off x="4786314" y="3143248"/>
            <a:ext cx="4071966" cy="3507535"/>
          </a:xfrm>
          <a:prstGeom prst="rect">
            <a:avLst/>
          </a:prstGeom>
        </p:spPr>
      </p:pic>
      <p:pic>
        <p:nvPicPr>
          <p:cNvPr id="5" name="Объект 10" descr="C:\Users\Владимир\Downloads\питание в дс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2000264" cy="30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8" descr="C:\Users\Владимир\Downloads\игры по питанию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71736" y="3571876"/>
            <a:ext cx="2062155" cy="310039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1000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97696" y="3274214"/>
            <a:ext cx="3905245" cy="2928934"/>
          </a:xfrm>
          <a:prstGeom prst="rect">
            <a:avLst/>
          </a:prstGeom>
        </p:spPr>
      </p:pic>
      <p:pic>
        <p:nvPicPr>
          <p:cNvPr id="9" name="Рисунок 8" descr="P10004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85728"/>
            <a:ext cx="4357718" cy="3268289"/>
          </a:xfrm>
          <a:prstGeom prst="rect">
            <a:avLst/>
          </a:prstGeom>
        </p:spPr>
      </p:pic>
      <p:pic>
        <p:nvPicPr>
          <p:cNvPr id="10" name="Рисунок 9" descr="P10004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071942"/>
            <a:ext cx="3238491" cy="24288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285728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СанПиН</a:t>
            </a:r>
            <a:r>
              <a:rPr lang="ru-RU" dirty="0" smtClean="0"/>
              <a:t> 2.1.4.3049-13 </a:t>
            </a:r>
          </a:p>
          <a:p>
            <a:r>
              <a:rPr lang="ru-RU" dirty="0" smtClean="0"/>
              <a:t>п.19.3 Не допускаются к работе на пищеблоке и в групповых ячейках к накрыванию на столы лица с ангинами, катаральными явлениями верхних дыхательных путей, гнойничковыми заболеваниями рук, заболевшие или при подозрении на инфекционные заболевания.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5000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СЕРВИРОВКА  СТОЛА</a:t>
            </a:r>
            <a:endParaRPr lang="ru-RU" dirty="0"/>
          </a:p>
        </p:txBody>
      </p:sp>
      <p:pic>
        <p:nvPicPr>
          <p:cNvPr id="20483" name="Объект 4" descr="F:\209CDPFQ\H2090002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t="14246"/>
          <a:stretch>
            <a:fillRect/>
          </a:stretch>
        </p:blipFill>
        <p:spPr>
          <a:xfrm>
            <a:off x="357158" y="714356"/>
            <a:ext cx="3791272" cy="2785666"/>
          </a:xfrm>
        </p:spPr>
      </p:pic>
      <p:pic>
        <p:nvPicPr>
          <p:cNvPr id="5" name="Рисунок 4" descr="IMG_0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3" y="3446836"/>
            <a:ext cx="4071965" cy="3053973"/>
          </a:xfrm>
          <a:prstGeom prst="rect">
            <a:avLst/>
          </a:prstGeom>
        </p:spPr>
      </p:pic>
      <p:pic>
        <p:nvPicPr>
          <p:cNvPr id="8" name="Рисунок 7" descr="P1000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643314"/>
            <a:ext cx="3714744" cy="2786058"/>
          </a:xfrm>
          <a:prstGeom prst="rect">
            <a:avLst/>
          </a:prstGeom>
        </p:spPr>
      </p:pic>
      <p:pic>
        <p:nvPicPr>
          <p:cNvPr id="9" name="Рисунок 8" descr="P1000419.JPG"/>
          <p:cNvPicPr>
            <a:picLocks noChangeAspect="1"/>
          </p:cNvPicPr>
          <p:nvPr/>
        </p:nvPicPr>
        <p:blipFill>
          <a:blip r:embed="rId6" cstate="print"/>
          <a:srcRect t="8510" r="6382"/>
          <a:stretch>
            <a:fillRect/>
          </a:stretch>
        </p:blipFill>
        <p:spPr>
          <a:xfrm>
            <a:off x="4667250" y="285728"/>
            <a:ext cx="4191030" cy="307183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0034" y="500042"/>
            <a:ext cx="47344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cs typeface="Tahoma" pitchFamily="34" charset="0"/>
              </a:rPr>
              <a:t>Спасибо за внимание!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928926" y="1571612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Будьте здоровы! </a:t>
            </a:r>
          </a:p>
          <a:p>
            <a:endParaRPr lang="ru-RU" dirty="0"/>
          </a:p>
        </p:txBody>
      </p:sp>
      <p:pic>
        <p:nvPicPr>
          <p:cNvPr id="18" name="Picture 8" descr="000302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32004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44" y="5429264"/>
            <a:ext cx="4946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Приятного аппетита!</a:t>
            </a:r>
            <a:endParaRPr lang="ru-RU" sz="3600" dirty="0"/>
          </a:p>
        </p:txBody>
      </p:sp>
      <p:pic>
        <p:nvPicPr>
          <p:cNvPr id="2050" name="Picture 2" descr="http://ingibitoryapf.ru/wp-content/uploads/2012/08/Pochemu-maly-sh-ne-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572" y="214290"/>
            <a:ext cx="2318933" cy="3143272"/>
          </a:xfrm>
          <a:prstGeom prst="rect">
            <a:avLst/>
          </a:prstGeom>
          <a:noFill/>
        </p:spPr>
      </p:pic>
      <p:pic>
        <p:nvPicPr>
          <p:cNvPr id="2054" name="Picture 6" descr="http://stat21.privet.ru/lr/0c27acb14d147575689722313799c9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876"/>
            <a:ext cx="3857652" cy="289856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Garamond" pitchFamily="18" charset="0"/>
              </a:rPr>
              <a:t>Рациональное питание дошкольников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8429684" cy="2043114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b="1" dirty="0" smtClean="0">
                <a:latin typeface="Garamond" pitchFamily="18" charset="0"/>
              </a:rPr>
              <a:t>Это о</a:t>
            </a:r>
            <a:r>
              <a:rPr lang="ru-RU" sz="2000" b="1" dirty="0" smtClean="0">
                <a:latin typeface="Garamond" pitchFamily="18" charset="0"/>
              </a:rPr>
              <a:t>дно </a:t>
            </a:r>
            <a:r>
              <a:rPr lang="ru-RU" sz="2000" b="1" dirty="0" smtClean="0">
                <a:latin typeface="Garamond" pitchFamily="18" charset="0"/>
              </a:rPr>
              <a:t>из необходимых условий  гармоничного роста дошкольников</a:t>
            </a:r>
          </a:p>
          <a:p>
            <a:pPr eaLnBrk="1" hangingPunct="1">
              <a:buNone/>
            </a:pPr>
            <a:r>
              <a:rPr lang="ru-RU" sz="2000" b="1" dirty="0" smtClean="0">
                <a:latin typeface="Garamond" pitchFamily="18" charset="0"/>
              </a:rPr>
              <a:t>физического </a:t>
            </a:r>
            <a:r>
              <a:rPr lang="ru-RU" sz="2000" b="1" dirty="0" smtClean="0">
                <a:latin typeface="Garamond" pitchFamily="18" charset="0"/>
              </a:rPr>
              <a:t>и нервно-психического </a:t>
            </a:r>
            <a:r>
              <a:rPr lang="ru-RU" sz="2000" b="1" dirty="0" smtClean="0">
                <a:latin typeface="Garamond" pitchFamily="18" charset="0"/>
              </a:rPr>
              <a:t>развития,  </a:t>
            </a:r>
            <a:r>
              <a:rPr lang="ru-RU" sz="2000" b="1" dirty="0" smtClean="0">
                <a:latin typeface="Garamond" pitchFamily="18" charset="0"/>
              </a:rPr>
              <a:t>устойчивости к воздействию инфекций и других неблагоприятных факторов внешней среды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4786322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Организация</a:t>
            </a:r>
            <a:r>
              <a:rPr lang="en-US" b="1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en-US" b="1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питания детей в дошкольном образовательном учреждении трудоёмкая, многогранная и технологически сложная деятельность. Поэтому ей уделяется особое внимание. Организация питания в детском саду сочетается с правильным питанием ребенка в семье. С этой целью педагоги информируют родителей о продуктах и блюдах, которые ребенок получает в течение дня в детском саду.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00395.JPG"/>
          <p:cNvPicPr>
            <a:picLocks noChangeAspect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>
          <a:xfrm>
            <a:off x="4500562" y="2285992"/>
            <a:ext cx="4156075" cy="2428868"/>
          </a:xfrm>
          <a:prstGeom prst="rect">
            <a:avLst/>
          </a:prstGeom>
        </p:spPr>
      </p:pic>
      <p:pic>
        <p:nvPicPr>
          <p:cNvPr id="7" name="Рисунок 6" descr="P1000375.JPG"/>
          <p:cNvPicPr>
            <a:picLocks noChangeAspect="1"/>
          </p:cNvPicPr>
          <p:nvPr/>
        </p:nvPicPr>
        <p:blipFill>
          <a:blip r:embed="rId4" cstate="print"/>
          <a:srcRect l="13281" t="30208" b="13541"/>
          <a:stretch>
            <a:fillRect/>
          </a:stretch>
        </p:blipFill>
        <p:spPr>
          <a:xfrm>
            <a:off x="357158" y="2643182"/>
            <a:ext cx="3643338" cy="184195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6737" cy="7381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Факторы определяющие  соответствие  питания принципам здорового образа жизни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143875" cy="3983038"/>
          </a:xfrm>
        </p:spPr>
        <p:txBody>
          <a:bodyPr/>
          <a:lstStyle/>
          <a:p>
            <a:pPr eaLnBrk="1" hangingPunct="1"/>
            <a:r>
              <a:rPr lang="ru-RU" dirty="0" smtClean="0"/>
              <a:t>Состав продуктов питания</a:t>
            </a:r>
          </a:p>
          <a:p>
            <a:pPr eaLnBrk="1" hangingPunct="1"/>
            <a:r>
              <a:rPr lang="ru-RU" dirty="0" smtClean="0"/>
              <a:t>Их качество и количество</a:t>
            </a:r>
          </a:p>
          <a:p>
            <a:pPr eaLnBrk="1" hangingPunct="1"/>
            <a:r>
              <a:rPr lang="ru-RU" dirty="0" smtClean="0"/>
              <a:t>Режим и организация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" name="Рисунок 4" descr="IMG_0177.JPG"/>
          <p:cNvPicPr>
            <a:picLocks noChangeAspect="1"/>
          </p:cNvPicPr>
          <p:nvPr/>
        </p:nvPicPr>
        <p:blipFill>
          <a:blip r:embed="rId3" cstate="print"/>
          <a:srcRect t="23256" b="30232"/>
          <a:stretch>
            <a:fillRect/>
          </a:stretch>
        </p:blipFill>
        <p:spPr>
          <a:xfrm>
            <a:off x="4143372" y="5214950"/>
            <a:ext cx="4095778" cy="1428760"/>
          </a:xfrm>
          <a:prstGeom prst="rect">
            <a:avLst/>
          </a:prstGeom>
        </p:spPr>
      </p:pic>
      <p:sp>
        <p:nvSpPr>
          <p:cNvPr id="6" name="Shape 82"/>
          <p:cNvSpPr/>
          <p:nvPr/>
        </p:nvSpPr>
        <p:spPr>
          <a:xfrm>
            <a:off x="4643438" y="1571612"/>
            <a:ext cx="3929090" cy="328453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pic>
        <p:nvPicPr>
          <p:cNvPr id="7" name="Рисунок 6" descr="P10004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571744"/>
            <a:ext cx="3714744" cy="278605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778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Оптимизация производственного контроля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2296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dirty="0" smtClean="0"/>
              <a:t>Соблюдаются  все санитарные требования к состоянию:</a:t>
            </a:r>
          </a:p>
          <a:p>
            <a:pPr eaLnBrk="1" hangingPunct="1"/>
            <a:r>
              <a:rPr lang="ru-RU" sz="2000" dirty="0" smtClean="0"/>
              <a:t> Пищеблока</a:t>
            </a:r>
          </a:p>
          <a:p>
            <a:pPr eaLnBrk="1" hangingPunct="1"/>
            <a:r>
              <a:rPr lang="ru-RU" sz="2000" dirty="0" smtClean="0"/>
              <a:t>К поставляемым продуктам</a:t>
            </a:r>
          </a:p>
          <a:p>
            <a:pPr eaLnBrk="1" hangingPunct="1"/>
            <a:r>
              <a:rPr lang="ru-RU" sz="2000" dirty="0" smtClean="0"/>
              <a:t>К приготовлению и раздаче блюд</a:t>
            </a:r>
          </a:p>
          <a:p>
            <a:pPr eaLnBrk="1" hangingPunct="1"/>
            <a:r>
              <a:rPr lang="ru-RU" sz="2000" dirty="0" smtClean="0"/>
              <a:t>К личной гигиене персонала пищеблока</a:t>
            </a:r>
          </a:p>
          <a:p>
            <a:pPr eaLnBrk="1" hangingPunct="1"/>
            <a:r>
              <a:rPr lang="ru-RU" sz="2000" dirty="0" smtClean="0"/>
              <a:t>К организации приема пищи детьми в групп</a:t>
            </a:r>
            <a:r>
              <a:rPr lang="ru-RU" dirty="0" smtClean="0"/>
              <a:t>е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000108"/>
            <a:ext cx="1493526" cy="23523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P1060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3714744" cy="2786058"/>
          </a:xfrm>
          <a:prstGeom prst="rect">
            <a:avLst/>
          </a:prstGeom>
        </p:spPr>
      </p:pic>
      <p:pic>
        <p:nvPicPr>
          <p:cNvPr id="7" name="Рисунок 6" descr="P1060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661148"/>
            <a:ext cx="3500462" cy="2625347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 качества 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215370" cy="4873752"/>
          </a:xfrm>
        </p:spPr>
        <p:txBody>
          <a:bodyPr/>
          <a:lstStyle/>
          <a:p>
            <a:pPr marL="0" lvl="0" indent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6388"/>
              <a:buFont typeface="Arial"/>
              <a:buChar char="•"/>
            </a:pPr>
            <a:r>
              <a:rPr lang="ru-RU" dirty="0" smtClean="0">
                <a:solidFill>
                  <a:schemeClr val="dk1"/>
                </a:solidFill>
                <a:latin typeface="Comic Sans MS"/>
                <a:ea typeface="Comic Sans MS"/>
                <a:cs typeface="Times New Roman" pitchFamily="18" charset="0"/>
                <a:sym typeface="Comic Sans MS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Для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определения органолептических свойств готовой продукции и разрешения выдачи данной продукции в группы </a:t>
            </a: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ea typeface="Comic Sans MS"/>
                <a:cs typeface="Times New Roman" pitchFamily="18" charset="0"/>
                <a:sym typeface="Comic Sans MS"/>
              </a:rPr>
              <a:t>создается бракеражная комиссия</a:t>
            </a:r>
          </a:p>
          <a:p>
            <a:pPr marL="0" lvl="0" indent="0" algn="just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6388"/>
              <a:buFont typeface="Arial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omic Sans MS"/>
              </a:rPr>
              <a:t> Ежедневно ведется отбор суточных проб блюд, предлагаемых в детском питании, которые сохраняются в течение 48 часов в отдельной таре в холодильнике.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1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3500438"/>
            <a:ext cx="4191029" cy="3143272"/>
          </a:xfrm>
          <a:prstGeom prst="rect">
            <a:avLst/>
          </a:prstGeom>
        </p:spPr>
      </p:pic>
      <p:pic>
        <p:nvPicPr>
          <p:cNvPr id="5" name="Рисунок 4" descr="P1000408.JPG"/>
          <p:cNvPicPr>
            <a:picLocks noChangeAspect="1"/>
          </p:cNvPicPr>
          <p:nvPr/>
        </p:nvPicPr>
        <p:blipFill>
          <a:blip r:embed="rId3" cstate="print"/>
          <a:srcRect l="23437" t="26041" r="19531" b="13542"/>
          <a:stretch>
            <a:fillRect/>
          </a:stretch>
        </p:blipFill>
        <p:spPr>
          <a:xfrm>
            <a:off x="4714876" y="3500438"/>
            <a:ext cx="4046101" cy="321471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111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Выполнение основных норм питания 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001056" cy="48736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Выдерживается достаточное обеспечение калорийности важных пищевых компонентов</a:t>
            </a:r>
          </a:p>
          <a:p>
            <a:pPr eaLnBrk="1" hangingPunct="1"/>
            <a:r>
              <a:rPr lang="ru-RU" sz="2000" dirty="0" smtClean="0"/>
              <a:t>Используется максимальное разнообразие рациона</a:t>
            </a:r>
          </a:p>
          <a:p>
            <a:pPr eaLnBrk="1" hangingPunct="1"/>
            <a:r>
              <a:rPr lang="ru-RU" sz="2000" dirty="0" smtClean="0"/>
              <a:t>Проводится технологическая и кулинарная обработка продуктов</a:t>
            </a:r>
          </a:p>
          <a:p>
            <a:pPr eaLnBrk="1" hangingPunct="1"/>
            <a:r>
              <a:rPr lang="ru-RU" sz="2000" dirty="0" smtClean="0"/>
              <a:t>Пища, всегда имеет хорошие вкусовые качества</a:t>
            </a:r>
          </a:p>
        </p:txBody>
      </p:sp>
      <p:pic>
        <p:nvPicPr>
          <p:cNvPr id="4" name="Рисунок 3" descr="IMG_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71810"/>
            <a:ext cx="4286248" cy="3214686"/>
          </a:xfrm>
          <a:prstGeom prst="rect">
            <a:avLst/>
          </a:prstGeom>
        </p:spPr>
      </p:pic>
      <p:pic>
        <p:nvPicPr>
          <p:cNvPr id="5" name="Рисунок 4" descr="P1000413.JPG"/>
          <p:cNvPicPr>
            <a:picLocks noChangeAspect="1"/>
          </p:cNvPicPr>
          <p:nvPr/>
        </p:nvPicPr>
        <p:blipFill>
          <a:blip r:embed="rId4" cstate="print"/>
          <a:srcRect t="12903" b="8064"/>
          <a:stretch>
            <a:fillRect/>
          </a:stretch>
        </p:blipFill>
        <p:spPr>
          <a:xfrm>
            <a:off x="4143372" y="3857628"/>
            <a:ext cx="4762533" cy="282296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Условия рационального питания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467600" cy="48736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Правильный подбор продуктов, обеспечивающий нормы физиологических потребностей детей;</a:t>
            </a:r>
          </a:p>
          <a:p>
            <a:pPr eaLnBrk="1" hangingPunct="1"/>
            <a:r>
              <a:rPr lang="ru-RU" sz="2000" dirty="0" smtClean="0"/>
              <a:t> Строгий режим питания, который должен предусматривать не менее 4-х приемов пищи;</a:t>
            </a:r>
          </a:p>
          <a:p>
            <a:pPr eaLnBrk="1" hangingPunct="1"/>
            <a:r>
              <a:rPr lang="ru-RU" sz="2000" dirty="0" smtClean="0"/>
              <a:t>Длительность промежутков между отдельными приемами пищи не должна превышать 3,5-4 часов</a:t>
            </a:r>
          </a:p>
        </p:txBody>
      </p:sp>
      <p:sp>
        <p:nvSpPr>
          <p:cNvPr id="4" name="Shape 115"/>
          <p:cNvSpPr/>
          <p:nvPr/>
        </p:nvSpPr>
        <p:spPr>
          <a:xfrm>
            <a:off x="7286644" y="1500175"/>
            <a:ext cx="1428760" cy="1785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5" name="Рисунок 4" descr="P1000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3786214" cy="2839661"/>
          </a:xfrm>
          <a:prstGeom prst="rect">
            <a:avLst/>
          </a:prstGeom>
        </p:spPr>
      </p:pic>
      <p:pic>
        <p:nvPicPr>
          <p:cNvPr id="6" name="Содержимое 8" descr="P10003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714752"/>
            <a:ext cx="3914785" cy="2936089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ramond" pitchFamily="18" charset="0"/>
              </a:rPr>
              <a:t>ПРАВИЛА ПОВЕДЕНИЯ ЗА СТОЛОМ</a:t>
            </a:r>
            <a:endParaRPr lang="ru-RU" dirty="0">
              <a:latin typeface="Garamond" pitchFamily="18" charset="0"/>
            </a:endParaRPr>
          </a:p>
        </p:txBody>
      </p:sp>
      <p:pic>
        <p:nvPicPr>
          <p:cNvPr id="14339" name="Объект 6" descr="C:\Users\Владимир\Downloads\медвежонок правила поведения за столом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62" y="857232"/>
            <a:ext cx="2214578" cy="2928958"/>
          </a:xfrm>
        </p:spPr>
      </p:pic>
      <p:pic>
        <p:nvPicPr>
          <p:cNvPr id="7" name="Рисунок 6" descr="P1000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86190"/>
            <a:ext cx="3810026" cy="2857520"/>
          </a:xfrm>
          <a:prstGeom prst="rect">
            <a:avLst/>
          </a:prstGeom>
        </p:spPr>
      </p:pic>
      <p:pic>
        <p:nvPicPr>
          <p:cNvPr id="8" name="Рисунок 7" descr="IMG_0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785794"/>
            <a:ext cx="4476749" cy="3357562"/>
          </a:xfrm>
          <a:prstGeom prst="rect">
            <a:avLst/>
          </a:prstGeom>
        </p:spPr>
      </p:pic>
      <p:pic>
        <p:nvPicPr>
          <p:cNvPr id="9" name="Рисунок 8" descr="P1000386.JPG"/>
          <p:cNvPicPr>
            <a:picLocks noChangeAspect="1"/>
          </p:cNvPicPr>
          <p:nvPr/>
        </p:nvPicPr>
        <p:blipFill>
          <a:blip r:embed="rId6" cstate="print"/>
          <a:srcRect t="17241"/>
          <a:stretch>
            <a:fillRect/>
          </a:stretch>
        </p:blipFill>
        <p:spPr>
          <a:xfrm>
            <a:off x="4786314" y="4286256"/>
            <a:ext cx="3452838" cy="2143153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Организация питьевого режима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142984"/>
            <a:ext cx="7467600" cy="48736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Питьевой режим проводиться в соответствии с требованиями  </a:t>
            </a:r>
            <a:r>
              <a:rPr lang="ru-RU" sz="2000" dirty="0" err="1" smtClean="0"/>
              <a:t>СанПиН</a:t>
            </a:r>
            <a:r>
              <a:rPr lang="ru-RU" sz="2000" dirty="0" smtClean="0"/>
              <a:t>;</a:t>
            </a:r>
          </a:p>
          <a:p>
            <a:pPr eaLnBrk="1" hangingPunct="1"/>
            <a:r>
              <a:rPr lang="ru-RU" sz="2000" dirty="0" smtClean="0"/>
              <a:t>Питьевая вода доступна воспитанникам в течение всего времени нахождения в саду</a:t>
            </a:r>
          </a:p>
          <a:p>
            <a:pPr eaLnBrk="1" hangingPunct="1"/>
            <a:r>
              <a:rPr lang="ru-RU" sz="2000" dirty="0" smtClean="0"/>
              <a:t>Размеры потребления воды ребёнком зависят от времени года и двигательной активности ребёнка</a:t>
            </a:r>
          </a:p>
        </p:txBody>
      </p:sp>
      <p:pic>
        <p:nvPicPr>
          <p:cNvPr id="4" name="Рисунок 3" descr="P1060301.JPG"/>
          <p:cNvPicPr>
            <a:picLocks noChangeAspect="1"/>
          </p:cNvPicPr>
          <p:nvPr/>
        </p:nvPicPr>
        <p:blipFill>
          <a:blip r:embed="rId3" cstate="print"/>
          <a:srcRect l="39063" t="36458" r="11718"/>
          <a:stretch>
            <a:fillRect/>
          </a:stretch>
        </p:blipFill>
        <p:spPr>
          <a:xfrm>
            <a:off x="4786314" y="3214686"/>
            <a:ext cx="3500462" cy="3389317"/>
          </a:xfrm>
          <a:prstGeom prst="rect">
            <a:avLst/>
          </a:prstGeom>
        </p:spPr>
      </p:pic>
      <p:pic>
        <p:nvPicPr>
          <p:cNvPr id="13316" name="Picture 4" descr="http://im4-tub-ru.yandex.net/i?id=135373630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14752"/>
            <a:ext cx="3673805" cy="271463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1105</TotalTime>
  <Words>416</Words>
  <Application>Microsoft Office PowerPoint</Application>
  <PresentationFormat>Экран (4:3)</PresentationFormat>
  <Paragraphs>69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Организация питания в дошкольных образовательных учреждениях</vt:lpstr>
      <vt:lpstr>Рациональное питание дошкольников</vt:lpstr>
      <vt:lpstr>Факторы определяющие  соответствие  питания принципам здорового образа жизни</vt:lpstr>
      <vt:lpstr>Оптимизация производственного контроля</vt:lpstr>
      <vt:lpstr>Контроль качества питания</vt:lpstr>
      <vt:lpstr>Выполнение основных норм питания </vt:lpstr>
      <vt:lpstr>Условия рационального питания</vt:lpstr>
      <vt:lpstr>ПРАВИЛА ПОВЕДЕНИЯ ЗА СТОЛОМ</vt:lpstr>
      <vt:lpstr>Организация питьевого режима</vt:lpstr>
      <vt:lpstr>Основные принципы организации питания  в ДОУ: </vt:lpstr>
      <vt:lpstr>Организация  работы по пропаганде здорового питания</vt:lpstr>
      <vt:lpstr>Слайд 12</vt:lpstr>
      <vt:lpstr>СЕРВИРОВКА  СТОЛА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Сафарова</dc:creator>
  <cp:lastModifiedBy> </cp:lastModifiedBy>
  <cp:revision>101</cp:revision>
  <dcterms:created xsi:type="dcterms:W3CDTF">2010-02-07T12:11:39Z</dcterms:created>
  <dcterms:modified xsi:type="dcterms:W3CDTF">2013-10-09T08:06:58Z</dcterms:modified>
</cp:coreProperties>
</file>