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1"/>
  </p:sldMasterIdLst>
  <p:notesMasterIdLst>
    <p:notesMasterId r:id="rId16"/>
  </p:notesMasterIdLst>
  <p:sldIdLst>
    <p:sldId id="256" r:id="rId2"/>
    <p:sldId id="257" r:id="rId3"/>
    <p:sldId id="258" r:id="rId4"/>
    <p:sldId id="267" r:id="rId5"/>
    <p:sldId id="276" r:id="rId6"/>
    <p:sldId id="265" r:id="rId7"/>
    <p:sldId id="259" r:id="rId8"/>
    <p:sldId id="274" r:id="rId9"/>
    <p:sldId id="266" r:id="rId10"/>
    <p:sldId id="261" r:id="rId11"/>
    <p:sldId id="268" r:id="rId12"/>
    <p:sldId id="273" r:id="rId13"/>
    <p:sldId id="271" r:id="rId14"/>
    <p:sldId id="275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82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44" autoAdjust="0"/>
    <p:restoredTop sz="95767" autoAdjust="0"/>
  </p:normalViewPr>
  <p:slideViewPr>
    <p:cSldViewPr>
      <p:cViewPr>
        <p:scale>
          <a:sx n="76" d="100"/>
          <a:sy n="76" d="100"/>
        </p:scale>
        <p:origin x="-1002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0E51E60-7FA9-42E4-A638-7918745570CB}" type="datetimeFigureOut">
              <a:rPr lang="ru-RU"/>
              <a:pPr>
                <a:defRPr/>
              </a:pPr>
              <a:t>09.10.2013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9770566-0915-40BF-A911-D232B10881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770566-0915-40BF-A911-D232B10881B7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770566-0915-40BF-A911-D232B10881B7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770566-0915-40BF-A911-D232B10881B7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770566-0915-40BF-A911-D232B10881B7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770566-0915-40BF-A911-D232B10881B7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770566-0915-40BF-A911-D232B10881B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770566-0915-40BF-A911-D232B10881B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770566-0915-40BF-A911-D232B10881B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770566-0915-40BF-A911-D232B10881B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770566-0915-40BF-A911-D232B10881B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770566-0915-40BF-A911-D232B10881B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770566-0915-40BF-A911-D232B10881B7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3EA7A0-B448-4D5E-8426-47F472D54DA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8DAC5-F222-49AF-A027-230782B4A9E1}" type="datetimeFigureOut">
              <a:rPr lang="ru-RU"/>
              <a:pPr>
                <a:defRPr/>
              </a:pPr>
              <a:t>09.10.2013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BDD87-BACE-458A-8463-FB641CDD1A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hecke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50DD5-9AAD-4B44-82FA-9167B4A1BE17}" type="datetimeFigureOut">
              <a:rPr lang="ru-RU"/>
              <a:pPr>
                <a:defRPr/>
              </a:pPr>
              <a:t>09.10.2013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1F830-1891-4C32-B592-6748D85E66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2E784-CD72-49FE-B09F-5C01256D0C18}" type="datetimeFigureOut">
              <a:rPr lang="ru-RU"/>
              <a:pPr>
                <a:defRPr/>
              </a:pPr>
              <a:t>09.10.2013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CE8F7-3048-450C-803F-C0F5954C52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4D0D98A-C780-4EFE-987B-EC6FE3F4889C}" type="datetimeFigureOut">
              <a:rPr lang="ru-RU"/>
              <a:pPr>
                <a:defRPr/>
              </a:pPr>
              <a:t>09.10.2013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039329D-9467-431B-B6F0-3CD8BBE0C7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32FC8-F844-47C7-9AB3-71D6E09A5C96}" type="datetimeFigureOut">
              <a:rPr lang="ru-RU"/>
              <a:pPr>
                <a:defRPr/>
              </a:pPr>
              <a:t>09.10.2013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CA501-C70F-45E1-B185-7966D2CE66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hecke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5BDE4-7755-4D2B-95EC-0140EC28CBD4}" type="datetimeFigureOut">
              <a:rPr lang="ru-RU"/>
              <a:pPr>
                <a:defRPr/>
              </a:pPr>
              <a:t>09.10.2013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130ED-BDE8-415D-8903-6707507E3D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7AEBE-C117-4BD6-A910-B2F5AFEAC49C}" type="datetimeFigureOut">
              <a:rPr lang="ru-RU"/>
              <a:pPr>
                <a:defRPr/>
              </a:pPr>
              <a:t>09.10.2013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C42E9-1729-42E5-B776-59E51A771A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1443B68-C138-45E3-A5E6-3ECC0E95DFAB}" type="datetimeFigureOut">
              <a:rPr lang="ru-RU"/>
              <a:pPr>
                <a:defRPr/>
              </a:pPr>
              <a:t>09.10.2013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2E31412-04EF-44E7-A968-B2CFA2EB3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A23D3-1EAA-4EA9-B4DF-3469CD8C9D05}" type="datetimeFigureOut">
              <a:rPr lang="ru-RU"/>
              <a:pPr>
                <a:defRPr/>
              </a:pPr>
              <a:t>09.10.2013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40927-905E-4FDC-B503-9006632FE0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7" name="Прямая соединительная линия 17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Прямая соединительная линия 1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ая соединительная линия 2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E65E6E9-F12F-43BB-A56C-9355A246C69A}" type="datetimeFigureOut">
              <a:rPr lang="ru-RU"/>
              <a:pPr>
                <a:defRPr/>
              </a:pPr>
              <a:t>09.10.2013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66F9B23-F0C2-46DB-9DF2-C3A7718DBD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hecke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Прямая соединительная линия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рямая соединительная линия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1" name="Прямая соединительная линия 23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CD84368-D1F4-43DC-8BBD-64E3305CC3AB}" type="datetimeFigureOut">
              <a:rPr lang="ru-RU"/>
              <a:pPr>
                <a:defRPr/>
              </a:pPr>
              <a:t>09.10.2013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52CF451-B0A1-45C0-9904-4155D1B9EF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A4B3BB2-A7F1-45BD-AAE4-FD0EF600CF08}" type="datetimeFigureOut">
              <a:rPr lang="ru-RU"/>
              <a:pPr>
                <a:defRPr/>
              </a:pPr>
              <a:t>09.10.2013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032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4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D909035-EEC8-47E3-B7E4-94C3DCA8E3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0" r:id="rId4"/>
    <p:sldLayoutId id="2147483921" r:id="rId5"/>
    <p:sldLayoutId id="2147483928" r:id="rId6"/>
    <p:sldLayoutId id="2147483922" r:id="rId7"/>
    <p:sldLayoutId id="2147483929" r:id="rId8"/>
    <p:sldLayoutId id="2147483930" r:id="rId9"/>
    <p:sldLayoutId id="2147483923" r:id="rId10"/>
    <p:sldLayoutId id="2147483924" r:id="rId11"/>
  </p:sldLayoutIdLst>
  <p:transition>
    <p:checker dir="vert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1613" y="260350"/>
            <a:ext cx="7672387" cy="1152525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Garamond" pitchFamily="18" charset="0"/>
              </a:rPr>
              <a:t>Организация питания в дошкольных образовательных учреждениях</a:t>
            </a:r>
            <a:endParaRPr lang="ru-RU" dirty="0">
              <a:latin typeface="Garamond" pitchFamily="18" charset="0"/>
            </a:endParaRPr>
          </a:p>
        </p:txBody>
      </p:sp>
      <p:pic>
        <p:nvPicPr>
          <p:cNvPr id="8196" name="Picture 3" descr="C:\Users\Владимир\Downloads\дети едят мороженое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1785926"/>
            <a:ext cx="3657600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3357562"/>
            <a:ext cx="2039937" cy="248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Основные принципы организации питания  в ДОУ: </a:t>
            </a:r>
            <a:endParaRPr lang="ru-RU" dirty="0"/>
          </a:p>
        </p:txBody>
      </p:sp>
      <p:sp>
        <p:nvSpPr>
          <p:cNvPr id="1741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71625"/>
            <a:ext cx="7239000" cy="4884738"/>
          </a:xfrm>
        </p:spPr>
        <p:txBody>
          <a:bodyPr/>
          <a:lstStyle/>
          <a:p>
            <a:pPr eaLnBrk="1" hangingPunct="1"/>
            <a:r>
              <a:rPr lang="ru-RU" sz="2200" smtClean="0"/>
              <a:t>Соответствие энергетической ценности рациона энергозатратам ребёнка;</a:t>
            </a:r>
          </a:p>
          <a:p>
            <a:pPr eaLnBrk="1" hangingPunct="1"/>
            <a:r>
              <a:rPr lang="ru-RU" sz="2200" smtClean="0"/>
              <a:t>Сбалансированность в рационе всех заменимых и незаменимых пищевых веществ</a:t>
            </a:r>
          </a:p>
          <a:p>
            <a:pPr eaLnBrk="1" hangingPunct="1"/>
            <a:r>
              <a:rPr lang="ru-RU" sz="2200" smtClean="0"/>
              <a:t>Максимальное разнообразие продуктов и блюд, обеспечивающих сбалансированность рациона</a:t>
            </a:r>
          </a:p>
          <a:p>
            <a:pPr eaLnBrk="1" hangingPunct="1"/>
            <a:r>
              <a:rPr lang="ru-RU" sz="2200" smtClean="0"/>
              <a:t> правильная кулинарная и технологическая обработка продуктов</a:t>
            </a:r>
          </a:p>
          <a:p>
            <a:pPr eaLnBrk="1" hangingPunct="1"/>
            <a:r>
              <a:rPr lang="ru-RU" sz="2200" smtClean="0"/>
              <a:t>Оптимальный режим питания, обстановка, формирующая у детей навыки культуры приема пищи</a:t>
            </a:r>
          </a:p>
          <a:p>
            <a:pPr eaLnBrk="1" hangingPunct="1"/>
            <a:r>
              <a:rPr lang="ru-RU" sz="2200" smtClean="0"/>
              <a:t>Соблюдение гигиенических требований к питанию детей в организованных коллективах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796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Организация  работы по пропаганде здорового питания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000108"/>
            <a:ext cx="8286808" cy="4873625"/>
          </a:xfrm>
        </p:spPr>
        <p:txBody>
          <a:bodyPr/>
          <a:lstStyle/>
          <a:p>
            <a:pPr eaLnBrk="1" hangingPunct="1"/>
            <a:r>
              <a:rPr lang="ru-RU" sz="2000" dirty="0" smtClean="0"/>
              <a:t>Соблюдается оптимальный режим питания</a:t>
            </a:r>
          </a:p>
          <a:p>
            <a:pPr eaLnBrk="1" hangingPunct="1"/>
            <a:r>
              <a:rPr lang="ru-RU" sz="2000" dirty="0" smtClean="0"/>
              <a:t>Проводится работа по формированию у детей навыков культуры питания</a:t>
            </a:r>
          </a:p>
          <a:p>
            <a:pPr eaLnBrk="1" hangingPunct="1"/>
            <a:r>
              <a:rPr lang="ru-RU" sz="2000" dirty="0" smtClean="0"/>
              <a:t>Проводятся  Дни открытых дверей на тему: «Организация питания»</a:t>
            </a:r>
          </a:p>
          <a:p>
            <a:pPr eaLnBrk="1" hangingPunct="1"/>
            <a:r>
              <a:rPr lang="ru-RU" sz="2000" dirty="0" smtClean="0"/>
              <a:t>Оформляются информационные стенды по вопросам здорового питания </a:t>
            </a:r>
          </a:p>
          <a:p>
            <a:pPr eaLnBrk="1" hangingPunct="1">
              <a:buFont typeface="Wingdings 2" pitchFamily="18" charset="2"/>
              <a:buNone/>
            </a:pPr>
            <a:endParaRPr lang="ru-RU" dirty="0" smtClean="0"/>
          </a:p>
        </p:txBody>
      </p:sp>
      <p:pic>
        <p:nvPicPr>
          <p:cNvPr id="4" name="Рисунок 3" descr="P1060296.JPG"/>
          <p:cNvPicPr>
            <a:picLocks noChangeAspect="1"/>
          </p:cNvPicPr>
          <p:nvPr/>
        </p:nvPicPr>
        <p:blipFill>
          <a:blip r:embed="rId3" cstate="print"/>
          <a:srcRect l="6250" t="5208" r="14844" b="4166"/>
          <a:stretch>
            <a:fillRect/>
          </a:stretch>
        </p:blipFill>
        <p:spPr>
          <a:xfrm>
            <a:off x="4786314" y="3143248"/>
            <a:ext cx="4071966" cy="3507535"/>
          </a:xfrm>
          <a:prstGeom prst="rect">
            <a:avLst/>
          </a:prstGeom>
        </p:spPr>
      </p:pic>
      <p:pic>
        <p:nvPicPr>
          <p:cNvPr id="5" name="Объект 10" descr="C:\Users\Владимир\Downloads\питание в дс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571876"/>
            <a:ext cx="2000264" cy="302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Объект 8" descr="C:\Users\Владимир\Downloads\игры по питанию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571736" y="3571876"/>
            <a:ext cx="2062155" cy="3100390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P10004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97696" y="3274214"/>
            <a:ext cx="3905245" cy="2928934"/>
          </a:xfrm>
          <a:prstGeom prst="rect">
            <a:avLst/>
          </a:prstGeom>
        </p:spPr>
      </p:pic>
      <p:pic>
        <p:nvPicPr>
          <p:cNvPr id="9" name="Рисунок 8" descr="P10004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285728"/>
            <a:ext cx="4357718" cy="3268289"/>
          </a:xfrm>
          <a:prstGeom prst="rect">
            <a:avLst/>
          </a:prstGeom>
        </p:spPr>
      </p:pic>
      <p:pic>
        <p:nvPicPr>
          <p:cNvPr id="10" name="Рисунок 9" descr="P10004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4071942"/>
            <a:ext cx="3238491" cy="24288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85720" y="285728"/>
            <a:ext cx="41434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СанПиН</a:t>
            </a:r>
            <a:r>
              <a:rPr lang="ru-RU" dirty="0" smtClean="0"/>
              <a:t> 2.1.4.3049-13 </a:t>
            </a:r>
          </a:p>
          <a:p>
            <a:r>
              <a:rPr lang="ru-RU" dirty="0" smtClean="0"/>
              <a:t>п.19.3 Не допускаются к работе на пищеблоке и в групповых ячейках к накрыванию на столы лица с ангинами, катаральными явлениями верхних дыхательных путей, гнойничковыми заболеваниями рук, заболевшие или при подозрении на инфекционные заболевания.</a:t>
            </a:r>
          </a:p>
          <a:p>
            <a:endParaRPr lang="ru-RU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50006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/>
              <a:t>СЕРВИРОВКА  СТОЛА</a:t>
            </a:r>
            <a:endParaRPr lang="ru-RU" dirty="0"/>
          </a:p>
        </p:txBody>
      </p:sp>
      <p:pic>
        <p:nvPicPr>
          <p:cNvPr id="20483" name="Объект 4" descr="F:\209CDPFQ\H2090002.JPG"/>
          <p:cNvPicPr>
            <a:picLocks noGrp="1"/>
          </p:cNvPicPr>
          <p:nvPr>
            <p:ph sz="quarter" idx="1"/>
          </p:nvPr>
        </p:nvPicPr>
        <p:blipFill>
          <a:blip r:embed="rId3" cstate="print"/>
          <a:srcRect t="14246"/>
          <a:stretch>
            <a:fillRect/>
          </a:stretch>
        </p:blipFill>
        <p:spPr>
          <a:xfrm>
            <a:off x="357158" y="714356"/>
            <a:ext cx="3791272" cy="2785666"/>
          </a:xfrm>
        </p:spPr>
      </p:pic>
      <p:pic>
        <p:nvPicPr>
          <p:cNvPr id="5" name="Рисунок 4" descr="IMG_01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3" y="3446836"/>
            <a:ext cx="4071965" cy="3053973"/>
          </a:xfrm>
          <a:prstGeom prst="rect">
            <a:avLst/>
          </a:prstGeom>
        </p:spPr>
      </p:pic>
      <p:pic>
        <p:nvPicPr>
          <p:cNvPr id="8" name="Рисунок 7" descr="P100037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3643314"/>
            <a:ext cx="3714744" cy="2786058"/>
          </a:xfrm>
          <a:prstGeom prst="rect">
            <a:avLst/>
          </a:prstGeom>
        </p:spPr>
      </p:pic>
      <p:pic>
        <p:nvPicPr>
          <p:cNvPr id="9" name="Рисунок 8" descr="P1000419.JPG"/>
          <p:cNvPicPr>
            <a:picLocks noChangeAspect="1"/>
          </p:cNvPicPr>
          <p:nvPr/>
        </p:nvPicPr>
        <p:blipFill>
          <a:blip r:embed="rId6" cstate="print"/>
          <a:srcRect t="8510" r="6382"/>
          <a:stretch>
            <a:fillRect/>
          </a:stretch>
        </p:blipFill>
        <p:spPr>
          <a:xfrm>
            <a:off x="4667250" y="285728"/>
            <a:ext cx="4191030" cy="3071834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00034" y="500042"/>
            <a:ext cx="473443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cs typeface="Tahoma" pitchFamily="34" charset="0"/>
              </a:rPr>
              <a:t>Спасибо за внимание!</a:t>
            </a: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928926" y="1571612"/>
            <a:ext cx="25003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Будьте здоровы! </a:t>
            </a:r>
          </a:p>
          <a:p>
            <a:endParaRPr lang="ru-RU" dirty="0"/>
          </a:p>
        </p:txBody>
      </p:sp>
      <p:pic>
        <p:nvPicPr>
          <p:cNvPr id="18" name="Picture 8" descr="000302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143248"/>
            <a:ext cx="320040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142844" y="5429264"/>
            <a:ext cx="49462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Приятного аппетита!</a:t>
            </a:r>
            <a:endParaRPr lang="ru-RU" sz="3600" dirty="0"/>
          </a:p>
        </p:txBody>
      </p:sp>
      <p:pic>
        <p:nvPicPr>
          <p:cNvPr id="2050" name="Picture 2" descr="http://ingibitoryapf.ru/wp-content/uploads/2012/08/Pochemu-maly-sh-ne-es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1572" y="214290"/>
            <a:ext cx="2318933" cy="3143272"/>
          </a:xfrm>
          <a:prstGeom prst="rect">
            <a:avLst/>
          </a:prstGeom>
          <a:noFill/>
        </p:spPr>
      </p:pic>
      <p:pic>
        <p:nvPicPr>
          <p:cNvPr id="2054" name="Picture 6" descr="http://stat21.privet.ru/lr/0c27acb14d147575689722313799c96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3571876"/>
            <a:ext cx="3857652" cy="2898568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Garamond" pitchFamily="18" charset="0"/>
              </a:rPr>
              <a:t>Рациональное питание дошкольников</a:t>
            </a:r>
            <a:endParaRPr lang="ru-RU" sz="2800" b="1" dirty="0">
              <a:latin typeface="Garamond" pitchFamily="18" charset="0"/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000108"/>
            <a:ext cx="8429684" cy="2043114"/>
          </a:xfrm>
        </p:spPr>
        <p:txBody>
          <a:bodyPr/>
          <a:lstStyle/>
          <a:p>
            <a:pPr eaLnBrk="1" hangingPunct="1">
              <a:buNone/>
            </a:pPr>
            <a:r>
              <a:rPr lang="ru-RU" sz="2000" b="1" dirty="0" smtClean="0">
                <a:latin typeface="Garamond" pitchFamily="18" charset="0"/>
              </a:rPr>
              <a:t>Это о</a:t>
            </a:r>
            <a:r>
              <a:rPr lang="ru-RU" sz="2000" b="1" dirty="0" smtClean="0">
                <a:latin typeface="Garamond" pitchFamily="18" charset="0"/>
              </a:rPr>
              <a:t>дно </a:t>
            </a:r>
            <a:r>
              <a:rPr lang="ru-RU" sz="2000" b="1" dirty="0" smtClean="0">
                <a:latin typeface="Garamond" pitchFamily="18" charset="0"/>
              </a:rPr>
              <a:t>из необходимых условий  гармоничного роста дошкольников</a:t>
            </a:r>
          </a:p>
          <a:p>
            <a:pPr eaLnBrk="1" hangingPunct="1">
              <a:buNone/>
            </a:pPr>
            <a:r>
              <a:rPr lang="ru-RU" sz="2000" b="1" dirty="0" smtClean="0">
                <a:latin typeface="Garamond" pitchFamily="18" charset="0"/>
              </a:rPr>
              <a:t>физического </a:t>
            </a:r>
            <a:r>
              <a:rPr lang="ru-RU" sz="2000" b="1" dirty="0" smtClean="0">
                <a:latin typeface="Garamond" pitchFamily="18" charset="0"/>
              </a:rPr>
              <a:t>и нервно-психического </a:t>
            </a:r>
            <a:r>
              <a:rPr lang="ru-RU" sz="2000" b="1" dirty="0" smtClean="0">
                <a:latin typeface="Garamond" pitchFamily="18" charset="0"/>
              </a:rPr>
              <a:t>развития,  </a:t>
            </a:r>
            <a:r>
              <a:rPr lang="ru-RU" sz="2000" b="1" dirty="0" smtClean="0">
                <a:latin typeface="Garamond" pitchFamily="18" charset="0"/>
              </a:rPr>
              <a:t>устойчивости к воздействию инфекций и других неблагоприятных факторов внешней среды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0034" y="4786322"/>
            <a:ext cx="76438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Организация</a:t>
            </a:r>
            <a:r>
              <a:rPr lang="en-US" b="1" dirty="0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b="1" dirty="0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питания детей в дошкольном образовательном учреждении трудоёмкая, многогранная и технологически сложная деятельность. Поэтому ей уделяется особое внимание. Организация питания в детском саду сочетается с правильным питанием ребенка в семье. С этой целью педагоги информируют родителей о продуктах и блюдах, которые ребенок получает в течение дня в детском саду.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P1000395.JPG"/>
          <p:cNvPicPr>
            <a:picLocks noChangeAspect="1"/>
          </p:cNvPicPr>
          <p:nvPr/>
        </p:nvPicPr>
        <p:blipFill>
          <a:blip r:embed="rId3" cstate="print"/>
          <a:srcRect t="25000"/>
          <a:stretch>
            <a:fillRect/>
          </a:stretch>
        </p:blipFill>
        <p:spPr>
          <a:xfrm>
            <a:off x="4500562" y="2285992"/>
            <a:ext cx="4156075" cy="2428868"/>
          </a:xfrm>
          <a:prstGeom prst="rect">
            <a:avLst/>
          </a:prstGeom>
        </p:spPr>
      </p:pic>
      <p:pic>
        <p:nvPicPr>
          <p:cNvPr id="7" name="Рисунок 6" descr="P1000375.JPG"/>
          <p:cNvPicPr>
            <a:picLocks noChangeAspect="1"/>
          </p:cNvPicPr>
          <p:nvPr/>
        </p:nvPicPr>
        <p:blipFill>
          <a:blip r:embed="rId4" cstate="print"/>
          <a:srcRect l="13281" t="30208" b="13541"/>
          <a:stretch>
            <a:fillRect/>
          </a:stretch>
        </p:blipFill>
        <p:spPr>
          <a:xfrm>
            <a:off x="357158" y="2643182"/>
            <a:ext cx="3643338" cy="1841950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186737" cy="738171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Факторы определяющие  соответствие  питания принципам здорового образа жизни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142984"/>
            <a:ext cx="8143875" cy="3983038"/>
          </a:xfrm>
        </p:spPr>
        <p:txBody>
          <a:bodyPr/>
          <a:lstStyle/>
          <a:p>
            <a:pPr eaLnBrk="1" hangingPunct="1"/>
            <a:r>
              <a:rPr lang="ru-RU" dirty="0" smtClean="0"/>
              <a:t>Состав продуктов питания</a:t>
            </a:r>
          </a:p>
          <a:p>
            <a:pPr eaLnBrk="1" hangingPunct="1"/>
            <a:r>
              <a:rPr lang="ru-RU" dirty="0" smtClean="0"/>
              <a:t>Их качество и количество</a:t>
            </a:r>
          </a:p>
          <a:p>
            <a:pPr eaLnBrk="1" hangingPunct="1"/>
            <a:r>
              <a:rPr lang="ru-RU" dirty="0" smtClean="0"/>
              <a:t>Режим и организация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5" name="Рисунок 4" descr="IMG_0177.JPG"/>
          <p:cNvPicPr>
            <a:picLocks noChangeAspect="1"/>
          </p:cNvPicPr>
          <p:nvPr/>
        </p:nvPicPr>
        <p:blipFill>
          <a:blip r:embed="rId3" cstate="print"/>
          <a:srcRect t="23256" b="30232"/>
          <a:stretch>
            <a:fillRect/>
          </a:stretch>
        </p:blipFill>
        <p:spPr>
          <a:xfrm>
            <a:off x="4143372" y="5214950"/>
            <a:ext cx="4095778" cy="1428760"/>
          </a:xfrm>
          <a:prstGeom prst="rect">
            <a:avLst/>
          </a:prstGeom>
        </p:spPr>
      </p:pic>
      <p:sp>
        <p:nvSpPr>
          <p:cNvPr id="6" name="Shape 82"/>
          <p:cNvSpPr/>
          <p:nvPr/>
        </p:nvSpPr>
        <p:spPr>
          <a:xfrm>
            <a:off x="4643438" y="1571612"/>
            <a:ext cx="3929090" cy="328453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pic>
        <p:nvPicPr>
          <p:cNvPr id="7" name="Рисунок 6" descr="P10004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2571744"/>
            <a:ext cx="3714744" cy="2786058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5778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Оптимизация производственного контроля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785794"/>
            <a:ext cx="8229600" cy="438943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000" dirty="0" smtClean="0"/>
              <a:t>Соблюдаются  все санитарные требования к состоянию:</a:t>
            </a:r>
          </a:p>
          <a:p>
            <a:pPr eaLnBrk="1" hangingPunct="1"/>
            <a:r>
              <a:rPr lang="ru-RU" sz="2000" dirty="0" smtClean="0"/>
              <a:t> Пищеблока</a:t>
            </a:r>
          </a:p>
          <a:p>
            <a:pPr eaLnBrk="1" hangingPunct="1"/>
            <a:r>
              <a:rPr lang="ru-RU" sz="2000" dirty="0" smtClean="0"/>
              <a:t>К поставляемым продуктам</a:t>
            </a:r>
          </a:p>
          <a:p>
            <a:pPr eaLnBrk="1" hangingPunct="1"/>
            <a:r>
              <a:rPr lang="ru-RU" sz="2000" dirty="0" smtClean="0"/>
              <a:t>К приготовлению и раздаче блюд</a:t>
            </a:r>
          </a:p>
          <a:p>
            <a:pPr eaLnBrk="1" hangingPunct="1"/>
            <a:r>
              <a:rPr lang="ru-RU" sz="2000" dirty="0" smtClean="0"/>
              <a:t>К личной гигиене персонала пищеблока</a:t>
            </a:r>
          </a:p>
          <a:p>
            <a:pPr eaLnBrk="1" hangingPunct="1"/>
            <a:r>
              <a:rPr lang="ru-RU" sz="2000" dirty="0" smtClean="0"/>
              <a:t>К организации приема пищи детьми в групп</a:t>
            </a:r>
            <a:r>
              <a:rPr lang="ru-RU" dirty="0" smtClean="0"/>
              <a:t>е</a:t>
            </a:r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06" y="1000108"/>
            <a:ext cx="1493526" cy="235230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P10602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357562"/>
            <a:ext cx="3714744" cy="2786058"/>
          </a:xfrm>
          <a:prstGeom prst="rect">
            <a:avLst/>
          </a:prstGeom>
        </p:spPr>
      </p:pic>
      <p:pic>
        <p:nvPicPr>
          <p:cNvPr id="7" name="Рисунок 6" descr="P106029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6248" y="3661148"/>
            <a:ext cx="3500462" cy="2625347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Контроль качества питания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857232"/>
            <a:ext cx="8215370" cy="4873752"/>
          </a:xfrm>
        </p:spPr>
        <p:txBody>
          <a:bodyPr/>
          <a:lstStyle/>
          <a:p>
            <a:pPr marL="0" lvl="0" indent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6388"/>
              <a:buFont typeface="Arial"/>
              <a:buChar char="•"/>
            </a:pPr>
            <a:r>
              <a:rPr lang="ru-RU" dirty="0" smtClean="0">
                <a:solidFill>
                  <a:schemeClr val="dk1"/>
                </a:solidFill>
                <a:latin typeface="Comic Sans MS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dirty="0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Для </a:t>
            </a:r>
            <a:r>
              <a:rPr lang="ru-RU" dirty="0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определения органолептических свойств готовой продукции и разрешения выдачи данной продукции в группы </a:t>
            </a:r>
            <a:r>
              <a:rPr lang="ru-RU" dirty="0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создается бракеражная комиссия</a:t>
            </a:r>
          </a:p>
          <a:p>
            <a:pPr marL="0" lvl="0" indent="0" algn="just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6388"/>
              <a:buFont typeface="Arial"/>
              <a:buChar char="•"/>
            </a:pPr>
            <a:r>
              <a:rPr lang="ru-RU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Comic Sans MS"/>
              </a:rPr>
              <a:t> Ежедневно ведется отбор суточных проб блюд, предлагаемых в детском питании, которые сохраняются в течение 48 часов в отдельной таре в холодильнике.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01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1" y="3500438"/>
            <a:ext cx="4191029" cy="3143272"/>
          </a:xfrm>
          <a:prstGeom prst="rect">
            <a:avLst/>
          </a:prstGeom>
        </p:spPr>
      </p:pic>
      <p:pic>
        <p:nvPicPr>
          <p:cNvPr id="5" name="Рисунок 4" descr="P1000408.JPG"/>
          <p:cNvPicPr>
            <a:picLocks noChangeAspect="1"/>
          </p:cNvPicPr>
          <p:nvPr/>
        </p:nvPicPr>
        <p:blipFill>
          <a:blip r:embed="rId3" cstate="print"/>
          <a:srcRect l="23437" t="26041" r="19531" b="13542"/>
          <a:stretch>
            <a:fillRect/>
          </a:stretch>
        </p:blipFill>
        <p:spPr>
          <a:xfrm>
            <a:off x="4714876" y="3500438"/>
            <a:ext cx="4046101" cy="3214710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51115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Выполнение основных норм питания </a:t>
            </a:r>
            <a:endParaRPr lang="ru-RU" dirty="0"/>
          </a:p>
        </p:txBody>
      </p:sp>
      <p:sp>
        <p:nvSpPr>
          <p:cNvPr id="12291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857232"/>
            <a:ext cx="8001056" cy="4873625"/>
          </a:xfrm>
        </p:spPr>
        <p:txBody>
          <a:bodyPr/>
          <a:lstStyle/>
          <a:p>
            <a:pPr eaLnBrk="1" hangingPunct="1"/>
            <a:r>
              <a:rPr lang="ru-RU" sz="2000" dirty="0" smtClean="0"/>
              <a:t>Выдерживается достаточное обеспечение калорийности важных пищевых компонентов</a:t>
            </a:r>
          </a:p>
          <a:p>
            <a:pPr eaLnBrk="1" hangingPunct="1"/>
            <a:r>
              <a:rPr lang="ru-RU" sz="2000" dirty="0" smtClean="0"/>
              <a:t>Используется максимальное разнообразие рациона</a:t>
            </a:r>
          </a:p>
          <a:p>
            <a:pPr eaLnBrk="1" hangingPunct="1"/>
            <a:r>
              <a:rPr lang="ru-RU" sz="2000" dirty="0" smtClean="0"/>
              <a:t>Проводится технологическая и кулинарная обработка продуктов</a:t>
            </a:r>
          </a:p>
          <a:p>
            <a:pPr eaLnBrk="1" hangingPunct="1"/>
            <a:r>
              <a:rPr lang="ru-RU" sz="2000" dirty="0" smtClean="0"/>
              <a:t>Пища, всегда имеет хорошие вкусовые качества</a:t>
            </a:r>
          </a:p>
        </p:txBody>
      </p:sp>
      <p:pic>
        <p:nvPicPr>
          <p:cNvPr id="4" name="Рисунок 3" descr="IMG_01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3071810"/>
            <a:ext cx="4286248" cy="3214686"/>
          </a:xfrm>
          <a:prstGeom prst="rect">
            <a:avLst/>
          </a:prstGeom>
        </p:spPr>
      </p:pic>
      <p:pic>
        <p:nvPicPr>
          <p:cNvPr id="5" name="Рисунок 4" descr="P1000413.JPG"/>
          <p:cNvPicPr>
            <a:picLocks noChangeAspect="1"/>
          </p:cNvPicPr>
          <p:nvPr/>
        </p:nvPicPr>
        <p:blipFill>
          <a:blip r:embed="rId4" cstate="print"/>
          <a:srcRect t="12903" b="8064"/>
          <a:stretch>
            <a:fillRect/>
          </a:stretch>
        </p:blipFill>
        <p:spPr>
          <a:xfrm>
            <a:off x="4143372" y="3857628"/>
            <a:ext cx="4762533" cy="2822968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Условия рационального питания</a:t>
            </a:r>
            <a:endParaRPr lang="ru-RU" dirty="0"/>
          </a:p>
        </p:txBody>
      </p:sp>
      <p:sp>
        <p:nvSpPr>
          <p:cNvPr id="13315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071546"/>
            <a:ext cx="7467600" cy="4873625"/>
          </a:xfrm>
        </p:spPr>
        <p:txBody>
          <a:bodyPr/>
          <a:lstStyle/>
          <a:p>
            <a:pPr eaLnBrk="1" hangingPunct="1"/>
            <a:r>
              <a:rPr lang="ru-RU" sz="2000" dirty="0" smtClean="0"/>
              <a:t>Правильный подбор продуктов, обеспечивающий нормы физиологических потребностей детей;</a:t>
            </a:r>
          </a:p>
          <a:p>
            <a:pPr eaLnBrk="1" hangingPunct="1"/>
            <a:r>
              <a:rPr lang="ru-RU" sz="2000" dirty="0" smtClean="0"/>
              <a:t> Строгий режим питания, который должен предусматривать не менее 4-х приемов пищи;</a:t>
            </a:r>
          </a:p>
          <a:p>
            <a:pPr eaLnBrk="1" hangingPunct="1"/>
            <a:r>
              <a:rPr lang="ru-RU" sz="2000" dirty="0" smtClean="0"/>
              <a:t>Длительность промежутков между отдельными приемами пищи не должна превышать 3,5-4 часов</a:t>
            </a:r>
          </a:p>
        </p:txBody>
      </p:sp>
      <p:sp>
        <p:nvSpPr>
          <p:cNvPr id="4" name="Shape 115"/>
          <p:cNvSpPr/>
          <p:nvPr/>
        </p:nvSpPr>
        <p:spPr>
          <a:xfrm>
            <a:off x="7286644" y="1500175"/>
            <a:ext cx="1428760" cy="178595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pic>
        <p:nvPicPr>
          <p:cNvPr id="5" name="Рисунок 4" descr="P10004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857628"/>
            <a:ext cx="3786214" cy="2839661"/>
          </a:xfrm>
          <a:prstGeom prst="rect">
            <a:avLst/>
          </a:prstGeom>
        </p:spPr>
      </p:pic>
      <p:pic>
        <p:nvPicPr>
          <p:cNvPr id="6" name="Содержимое 8" descr="P100037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6314" y="3714752"/>
            <a:ext cx="3914785" cy="2936089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34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Garamond" pitchFamily="18" charset="0"/>
              </a:rPr>
              <a:t>ПРАВИЛА ПОВЕДЕНИЯ ЗА СТОЛОМ</a:t>
            </a:r>
            <a:endParaRPr lang="ru-RU" dirty="0">
              <a:latin typeface="Garamond" pitchFamily="18" charset="0"/>
            </a:endParaRPr>
          </a:p>
        </p:txBody>
      </p:sp>
      <p:pic>
        <p:nvPicPr>
          <p:cNvPr id="14339" name="Объект 6" descr="C:\Users\Владимир\Downloads\медвежонок правила поведения за столом.jpg"/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28662" y="857232"/>
            <a:ext cx="2214578" cy="2928958"/>
          </a:xfrm>
        </p:spPr>
      </p:pic>
      <p:pic>
        <p:nvPicPr>
          <p:cNvPr id="7" name="Рисунок 6" descr="P10004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3786190"/>
            <a:ext cx="3810026" cy="2857520"/>
          </a:xfrm>
          <a:prstGeom prst="rect">
            <a:avLst/>
          </a:prstGeom>
        </p:spPr>
      </p:pic>
      <p:pic>
        <p:nvPicPr>
          <p:cNvPr id="8" name="Рисунок 7" descr="IMG_01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4810" y="785794"/>
            <a:ext cx="4476749" cy="3357562"/>
          </a:xfrm>
          <a:prstGeom prst="rect">
            <a:avLst/>
          </a:prstGeom>
        </p:spPr>
      </p:pic>
      <p:pic>
        <p:nvPicPr>
          <p:cNvPr id="9" name="Рисунок 8" descr="P1000386.JPG"/>
          <p:cNvPicPr>
            <a:picLocks noChangeAspect="1"/>
          </p:cNvPicPr>
          <p:nvPr/>
        </p:nvPicPr>
        <p:blipFill>
          <a:blip r:embed="rId6" cstate="print"/>
          <a:srcRect t="17241"/>
          <a:stretch>
            <a:fillRect/>
          </a:stretch>
        </p:blipFill>
        <p:spPr>
          <a:xfrm>
            <a:off x="4786314" y="4286256"/>
            <a:ext cx="3452838" cy="2143153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Организация питьевого режима</a:t>
            </a:r>
            <a:endParaRPr lang="ru-RU" dirty="0"/>
          </a:p>
        </p:txBody>
      </p:sp>
      <p:sp>
        <p:nvSpPr>
          <p:cNvPr id="16387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142984"/>
            <a:ext cx="7467600" cy="4873625"/>
          </a:xfrm>
        </p:spPr>
        <p:txBody>
          <a:bodyPr/>
          <a:lstStyle/>
          <a:p>
            <a:pPr eaLnBrk="1" hangingPunct="1"/>
            <a:r>
              <a:rPr lang="ru-RU" sz="2000" dirty="0" smtClean="0"/>
              <a:t>Питьевой режим проводиться в соответствии с требованиями  </a:t>
            </a:r>
            <a:r>
              <a:rPr lang="ru-RU" sz="2000" dirty="0" err="1" smtClean="0"/>
              <a:t>СанПиН</a:t>
            </a:r>
            <a:r>
              <a:rPr lang="ru-RU" sz="2000" dirty="0" smtClean="0"/>
              <a:t>;</a:t>
            </a:r>
          </a:p>
          <a:p>
            <a:pPr eaLnBrk="1" hangingPunct="1"/>
            <a:r>
              <a:rPr lang="ru-RU" sz="2000" dirty="0" smtClean="0"/>
              <a:t>Питьевая вода доступна воспитанникам в течение всего времени нахождения в саду</a:t>
            </a:r>
          </a:p>
          <a:p>
            <a:pPr eaLnBrk="1" hangingPunct="1"/>
            <a:r>
              <a:rPr lang="ru-RU" sz="2000" dirty="0" smtClean="0"/>
              <a:t>Размеры потребления воды ребёнком зависят от времени года и двигательной активности ребёнка</a:t>
            </a:r>
          </a:p>
        </p:txBody>
      </p:sp>
      <p:pic>
        <p:nvPicPr>
          <p:cNvPr id="4" name="Рисунок 3" descr="P1060301.JPG"/>
          <p:cNvPicPr>
            <a:picLocks noChangeAspect="1"/>
          </p:cNvPicPr>
          <p:nvPr/>
        </p:nvPicPr>
        <p:blipFill>
          <a:blip r:embed="rId3" cstate="print"/>
          <a:srcRect l="39063" t="36458" r="11718"/>
          <a:stretch>
            <a:fillRect/>
          </a:stretch>
        </p:blipFill>
        <p:spPr>
          <a:xfrm>
            <a:off x="4786314" y="3214686"/>
            <a:ext cx="3500462" cy="3389317"/>
          </a:xfrm>
          <a:prstGeom prst="rect">
            <a:avLst/>
          </a:prstGeom>
        </p:spPr>
      </p:pic>
      <p:pic>
        <p:nvPicPr>
          <p:cNvPr id="13316" name="Picture 4" descr="http://im4-tub-ru.yandex.net/i?id=135373630-05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714752"/>
            <a:ext cx="3673805" cy="2714634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1105</TotalTime>
  <Words>416</Words>
  <Application>Microsoft Office PowerPoint</Application>
  <PresentationFormat>Экран (4:3)</PresentationFormat>
  <Paragraphs>69</Paragraphs>
  <Slides>14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Организация питания в дошкольных образовательных учреждениях</vt:lpstr>
      <vt:lpstr>Рациональное питание дошкольников</vt:lpstr>
      <vt:lpstr>Факторы определяющие  соответствие  питания принципам здорового образа жизни</vt:lpstr>
      <vt:lpstr>Оптимизация производственного контроля</vt:lpstr>
      <vt:lpstr>Контроль качества питания</vt:lpstr>
      <vt:lpstr>Выполнение основных норм питания </vt:lpstr>
      <vt:lpstr>Условия рационального питания</vt:lpstr>
      <vt:lpstr>ПРАВИЛА ПОВЕДЕНИЯ ЗА СТОЛОМ</vt:lpstr>
      <vt:lpstr>Организация питьевого режима</vt:lpstr>
      <vt:lpstr>Основные принципы организации питания  в ДОУ: </vt:lpstr>
      <vt:lpstr>Организация  работы по пропаганде здорового питания</vt:lpstr>
      <vt:lpstr>Слайд 12</vt:lpstr>
      <vt:lpstr>СЕРВИРОВКА  СТОЛА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питания в дошкольных образовательных учреждениях</dc:title>
  <dc:creator>Сафарова</dc:creator>
  <cp:lastModifiedBy> </cp:lastModifiedBy>
  <cp:revision>101</cp:revision>
  <dcterms:created xsi:type="dcterms:W3CDTF">2010-02-07T12:11:39Z</dcterms:created>
  <dcterms:modified xsi:type="dcterms:W3CDTF">2013-10-09T08:06:58Z</dcterms:modified>
</cp:coreProperties>
</file>