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74" r:id="rId9"/>
    <p:sldId id="263" r:id="rId10"/>
    <p:sldId id="264" r:id="rId11"/>
    <p:sldId id="265" r:id="rId12"/>
    <p:sldId id="266" r:id="rId13"/>
    <p:sldId id="275" r:id="rId14"/>
    <p:sldId id="276" r:id="rId15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9CB7-8DE2-4E8E-B1CE-115D10B589A6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642DB-1CB9-4269-9941-543B1F13A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642DB-1CB9-4269-9941-543B1F13A8E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6FC6298A-C210-47CF-8D8E-EE65AF25A0B7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10.03.2023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6EEC883-6096-4BCD-8E8B-8101AA4BC328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2"/>
          <p:cNvSpPr/>
          <p:nvPr/>
        </p:nvSpPr>
        <p:spPr>
          <a:xfrm>
            <a:off x="899592" y="1844825"/>
            <a:ext cx="6768752" cy="45998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ru-RU" sz="3100" b="1" spc="-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r">
              <a:lnSpc>
                <a:spcPct val="100000"/>
              </a:lnSpc>
            </a:pPr>
            <a:endParaRPr lang="ru-RU" b="1" strike="noStrike" spc="-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lnSpc>
                <a:spcPct val="100000"/>
              </a:lnSpc>
            </a:pPr>
            <a:endParaRPr lang="ru-RU" sz="1600" b="1" strike="noStrike" spc="-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lnSpc>
                <a:spcPct val="100000"/>
              </a:lnSpc>
            </a:pPr>
            <a:endParaRPr lang="ru-RU" sz="1600" b="1" spc="-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lnSpc>
                <a:spcPct val="100000"/>
              </a:lnSpc>
            </a:pPr>
            <a:endParaRPr lang="ru-RU" sz="1600" b="1" strike="noStrike" spc="-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lnSpc>
                <a:spcPct val="100000"/>
              </a:lnSpc>
            </a:pPr>
            <a:endParaRPr lang="ru-RU" sz="1600" b="1" spc="-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endParaRPr lang="ru-RU" sz="3000" b="1" spc="-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endParaRPr lang="ru-RU" sz="3000" b="1" strike="noStrike" spc="-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endParaRPr lang="ru-RU" sz="3000" b="1" spc="-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endParaRPr lang="ru-RU" sz="3000" b="1" strike="noStrike" spc="-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endParaRPr lang="ru-RU" sz="3000" b="1" spc="-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endParaRPr lang="ru-RU" sz="3000" b="1" strike="noStrike" spc="-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79512" y="1125030"/>
            <a:ext cx="8784976" cy="570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chemeClr val="accent1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«Развивающая доска – 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Бизиборд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70C0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70C0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Разработчик: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Воспитатель Варламова Алена Николаевна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СЗД, стаж работы 5 лет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b="1" spc="-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pc="-1" dirty="0" smtClean="0">
                <a:solidFill>
                  <a:srgbClr val="0070C0"/>
                </a:solidFill>
                <a:latin typeface="Comic Sans MS" pitchFamily="66" charset="0"/>
              </a:rPr>
              <a:t>              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spc="-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spc="-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ustomShape 1"/>
          <p:cNvSpPr/>
          <p:nvPr/>
        </p:nvSpPr>
        <p:spPr>
          <a:xfrm>
            <a:off x="251520" y="188641"/>
            <a:ext cx="8784976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МАДОУ ПГО «Детский сад №63 комбинированного вида»</a:t>
            </a: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pic>
        <p:nvPicPr>
          <p:cNvPr id="13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304" y="2428868"/>
            <a:ext cx="8643235" cy="422058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755640" y="548640"/>
            <a:ext cx="763236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С помощью </a:t>
            </a:r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Бизиборда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происходит развитие…</a:t>
            </a:r>
            <a:endParaRPr lang="ru-RU" sz="2400" b="0" strike="noStrike" spc="-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0" name="CustomShape 2"/>
          <p:cNvSpPr/>
          <p:nvPr/>
        </p:nvSpPr>
        <p:spPr>
          <a:xfrm>
            <a:off x="683568" y="1052736"/>
            <a:ext cx="5760640" cy="34148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lvl="0"/>
            <a:endParaRPr lang="ru-RU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0"/>
            <a:endParaRPr lang="ru-RU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0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Мелкой и крупной моторики;</a:t>
            </a:r>
          </a:p>
          <a:p>
            <a:pPr lvl="0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Внимательности и самостоятельности;</a:t>
            </a:r>
          </a:p>
          <a:p>
            <a:pPr lvl="0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Мышления;</a:t>
            </a:r>
          </a:p>
          <a:p>
            <a:pPr lvl="0"/>
            <a:r>
              <a:rPr lang="ru-RU" sz="2000" b="1" dirty="0" err="1" smtClean="0">
                <a:solidFill>
                  <a:srgbClr val="0070C0"/>
                </a:solidFill>
                <a:latin typeface="Comic Sans MS" pitchFamily="66" charset="0"/>
              </a:rPr>
              <a:t>Сенсорики</a:t>
            </a: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;</a:t>
            </a:r>
          </a:p>
          <a:p>
            <a:pPr lvl="0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Творческого потенциала;</a:t>
            </a:r>
          </a:p>
          <a:p>
            <a:pPr lvl="0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Логики, памяти;</a:t>
            </a:r>
          </a:p>
          <a:p>
            <a:pPr lvl="0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Развития речи;</a:t>
            </a:r>
          </a:p>
          <a:p>
            <a:pPr lvl="0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Навыков (застегнуть пуговку, завязать шнурок, открыть замочек и т.д.)</a:t>
            </a:r>
          </a:p>
        </p:txBody>
      </p:sp>
      <p:pic>
        <p:nvPicPr>
          <p:cNvPr id="7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18676"/>
            <a:ext cx="8856984" cy="551794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539552" y="332656"/>
            <a:ext cx="5976664" cy="38765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/>
            <a:endParaRPr lang="ru-RU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Формы работы с </a:t>
            </a:r>
            <a:r>
              <a:rPr lang="ru-RU" sz="2800" b="1" dirty="0" err="1" smtClean="0">
                <a:solidFill>
                  <a:srgbClr val="FF0000"/>
                </a:solidFill>
                <a:latin typeface="Comic Sans MS" pitchFamily="66" charset="0"/>
              </a:rPr>
              <a:t>бизибордом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ru-RU" sz="1600" dirty="0" smtClean="0"/>
          </a:p>
          <a:p>
            <a:pPr lvl="0"/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Образовательная деятельность;</a:t>
            </a:r>
          </a:p>
          <a:p>
            <a:pPr lvl="0"/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Совместная деятельность;</a:t>
            </a:r>
          </a:p>
          <a:p>
            <a:pPr lvl="0"/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Индивидуальная деятельность;</a:t>
            </a:r>
          </a:p>
          <a:p>
            <a:pPr lvl="0"/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Дидактическая игра.</a:t>
            </a: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pic>
        <p:nvPicPr>
          <p:cNvPr id="12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856984" cy="55118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755640" y="332656"/>
            <a:ext cx="763236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Ожидаемые результаты:</a:t>
            </a:r>
            <a:endParaRPr lang="ru-RU" sz="3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3" name="CustomShape 2"/>
          <p:cNvSpPr/>
          <p:nvPr/>
        </p:nvSpPr>
        <p:spPr>
          <a:xfrm>
            <a:off x="5724128" y="1052737"/>
            <a:ext cx="2736304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ru-RU" sz="1600" b="1" strike="noStrike" spc="-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908720"/>
            <a:ext cx="58326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Ребенок:</a:t>
            </a:r>
          </a:p>
          <a:p>
            <a:endParaRPr lang="ru-RU" sz="16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0"/>
            <a:r>
              <a:rPr lang="ru-RU" b="1" dirty="0" smtClean="0">
                <a:solidFill>
                  <a:schemeClr val="accent1"/>
                </a:solidFill>
                <a:latin typeface="Comic Sans MS" pitchFamily="66" charset="0"/>
              </a:rPr>
              <a:t>Овладевший средствами общения и способами взаимодействия со взрослыми и сверстниками;</a:t>
            </a:r>
          </a:p>
          <a:p>
            <a:pPr lvl="0" algn="just"/>
            <a:r>
              <a:rPr lang="ru-RU" b="1" dirty="0" smtClean="0">
                <a:solidFill>
                  <a:schemeClr val="accent1"/>
                </a:solidFill>
                <a:latin typeface="Comic Sans MS" pitchFamily="66" charset="0"/>
              </a:rPr>
              <a:t>Любознательный и активный;</a:t>
            </a:r>
          </a:p>
          <a:p>
            <a:pPr lvl="0" algn="just"/>
            <a:r>
              <a:rPr lang="ru-RU" b="1" dirty="0" smtClean="0">
                <a:solidFill>
                  <a:schemeClr val="accent1"/>
                </a:solidFill>
                <a:latin typeface="Comic Sans MS" pitchFamily="66" charset="0"/>
              </a:rPr>
              <a:t>Имеющий первичное представление об мире;</a:t>
            </a:r>
          </a:p>
          <a:p>
            <a:pPr lvl="0" algn="just"/>
            <a:r>
              <a:rPr lang="ru-RU" b="1" dirty="0" smtClean="0">
                <a:solidFill>
                  <a:schemeClr val="accent1"/>
                </a:solidFill>
                <a:latin typeface="Comic Sans MS" pitchFamily="66" charset="0"/>
              </a:rPr>
              <a:t>Овладевший необходимыми умениями и  навыками.</a:t>
            </a:r>
          </a:p>
          <a:p>
            <a:pPr algn="just"/>
            <a:r>
              <a:rPr lang="ru-RU" b="1" dirty="0" smtClean="0">
                <a:solidFill>
                  <a:schemeClr val="accent1"/>
                </a:solidFill>
                <a:latin typeface="Comic Sans MS" pitchFamily="66" charset="0"/>
              </a:rPr>
              <a:t>Дидактическое пособие сделанное своими руками – это всегда дополнительный стимул к работе воспитателя с детьми. Поэтому оно никогда не бывает лишним. Можно и без особых затрат обновить дидактические пособия в своих группах.</a:t>
            </a:r>
          </a:p>
        </p:txBody>
      </p:sp>
      <p:pic>
        <p:nvPicPr>
          <p:cNvPr id="11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00108"/>
            <a:ext cx="8784976" cy="56365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ван\Desktop\4IsdJKSHvCQZbI8Bj2VeKEPq1FB2CicKfQl5F3dPoaiWfrT6ngeeOnUTD_zlUTK9XN-A_h5BH-ZCTK_h4LXM0Bt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785659"/>
            <a:ext cx="2304256" cy="3072341"/>
          </a:xfrm>
          <a:prstGeom prst="rect">
            <a:avLst/>
          </a:prstGeom>
          <a:noFill/>
        </p:spPr>
      </p:pic>
      <p:pic>
        <p:nvPicPr>
          <p:cNvPr id="3075" name="Picture 3" descr="C:\Users\Иван\Desktop\Cy0ZJkHwKXTVEniTfXcReEQ-6WIh7R3oOg-i4Zpnws9yh_El660Bw2axHxRT5zlC7hhxGp0lm8iTRnll-XArJJo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7736" y="3689648"/>
            <a:ext cx="2376264" cy="3168352"/>
          </a:xfrm>
          <a:prstGeom prst="rect">
            <a:avLst/>
          </a:prstGeom>
          <a:noFill/>
        </p:spPr>
      </p:pic>
      <p:pic>
        <p:nvPicPr>
          <p:cNvPr id="3076" name="Picture 4" descr="C:\Users\Иван\Desktop\dEpWUdmq4C8xPkJEFkYuVl3t7iHlLMmtpJxDmHjkYJSbOUZ2Svg97J_p3iPmbgZ9Nr-2sgfVwfvqq0epKVyMcI9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0"/>
            <a:ext cx="2232248" cy="2976331"/>
          </a:xfrm>
          <a:prstGeom prst="rect">
            <a:avLst/>
          </a:prstGeom>
          <a:noFill/>
        </p:spPr>
      </p:pic>
      <p:pic>
        <p:nvPicPr>
          <p:cNvPr id="3077" name="Picture 5" descr="C:\Users\Иван\Desktop\olOykCijrxZQlqPduvKDafzZSMfo69fBrzw4407XoiMYe6ocR0Cb4l5VKP0rAmaLxzp6xns_gR8bHByKFcFscTY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81669"/>
            <a:ext cx="2232248" cy="2976331"/>
          </a:xfrm>
          <a:prstGeom prst="rect">
            <a:avLst/>
          </a:prstGeom>
          <a:noFill/>
        </p:spPr>
      </p:pic>
      <p:pic>
        <p:nvPicPr>
          <p:cNvPr id="3078" name="Picture 6" descr="C:\Users\Иван\Desktop\CUmFlUuqj_rXvGmVMutq_O2Cj2A-w38f9ciXF7OFygFJ63UWQxm6pD1a6YHNVTtTNA57g2UJzmlUfnnXhA_G3sV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2132856"/>
            <a:ext cx="1872208" cy="2496277"/>
          </a:xfrm>
          <a:prstGeom prst="rect">
            <a:avLst/>
          </a:prstGeom>
          <a:noFill/>
        </p:spPr>
      </p:pic>
      <p:pic>
        <p:nvPicPr>
          <p:cNvPr id="3079" name="Picture 7" descr="C:\Users\Иван\Desktop\Zi3qMF256cVgU-Vr-Wga_Qvm9-wjpJweFHwoP-1tCcg0D50faRTR_8X_VHEj0kQ7DkCiYYW_dsauV4ylBiUa5Jw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195736" cy="2927648"/>
          </a:xfrm>
          <a:prstGeom prst="rect">
            <a:avLst/>
          </a:prstGeom>
          <a:noFill/>
        </p:spPr>
      </p:pic>
      <p:pic>
        <p:nvPicPr>
          <p:cNvPr id="3080" name="Picture 8" descr="C:\Users\Иван\Desktop\uGNbVebPEiZCMtuhMrKSBG_jJ2MRwrDbQRagcZAdSDCaepqiKZaDEdksVI_8Mb1oHANW3ZIQoMhBpzUFZtNrMj8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7248" y="0"/>
            <a:ext cx="2196752" cy="2929003"/>
          </a:xfrm>
          <a:prstGeom prst="rect">
            <a:avLst/>
          </a:prstGeom>
          <a:noFill/>
        </p:spPr>
      </p:pic>
      <p:pic>
        <p:nvPicPr>
          <p:cNvPr id="3088" name="Picture 16" descr="C:\Users\Иван\Desktop\RPehT4HYNcuLRN35M6eeOSGYngM69GslXke8wZRuiARX1R_2AC8JWOtjOuCfpI8tfMYU2Xw1rOLkny6BmvUtbPq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096" y="2060848"/>
            <a:ext cx="1800200" cy="2400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00240"/>
            <a:ext cx="8784976" cy="52149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1500174"/>
            <a:ext cx="8643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749480" cy="583264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3528" y="476672"/>
            <a:ext cx="633670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Почему </a:t>
            </a:r>
            <a:r>
              <a:rPr lang="ru-RU" sz="2800" b="1" dirty="0" err="1" smtClean="0">
                <a:solidFill>
                  <a:srgbClr val="FF0000"/>
                </a:solidFill>
                <a:latin typeface="Comic Sans MS" pitchFamily="66" charset="0"/>
              </a:rPr>
              <a:t>бизиборд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???</a:t>
            </a:r>
          </a:p>
          <a:p>
            <a:endParaRPr lang="ru-RU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Его необходимость в современном мире?</a:t>
            </a:r>
          </a:p>
          <a:p>
            <a:endParaRPr lang="ru-RU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ru-RU" sz="2400" b="1" dirty="0" err="1" smtClean="0">
                <a:solidFill>
                  <a:srgbClr val="0070C0"/>
                </a:solidFill>
                <a:latin typeface="Comic Sans MS" pitchFamily="66" charset="0"/>
              </a:rPr>
              <a:t>Бизиборды</a:t>
            </a:r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 – это развивающие игровые доски для детей, на которых закреплены различные игрушки и мелкие детали.</a:t>
            </a:r>
          </a:p>
          <a:p>
            <a:endParaRPr lang="ru-RU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Почему они так популярны?</a:t>
            </a:r>
            <a:endParaRPr lang="ru-RU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755640" y="260649"/>
            <a:ext cx="7704792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solidFill>
                  <a:srgbClr val="FF0000"/>
                </a:solidFill>
                <a:latin typeface="Comic Sans MS" pitchFamily="66" charset="0"/>
              </a:rPr>
              <a:t>Актуальность</a:t>
            </a:r>
            <a:endParaRPr lang="ru-RU" sz="2800" b="1" strike="noStrike" spc="-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 descr=" "/>
          <p:cNvPicPr>
            <a:picLocks noChangeAspect="1" noChangeArrowheads="1"/>
          </p:cNvPicPr>
          <p:nvPr/>
        </p:nvPicPr>
        <p:blipFill>
          <a:blip r:embed="rId2" cstate="print"/>
          <a:srcRect t="52883"/>
          <a:stretch>
            <a:fillRect/>
          </a:stretch>
        </p:blipFill>
        <p:spPr bwMode="auto">
          <a:xfrm>
            <a:off x="179512" y="4869160"/>
            <a:ext cx="8856984" cy="184598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9512" y="836712"/>
            <a:ext cx="88569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Бизиборды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 – развивающая доска со всевозможными кнопками, выключателями, крючками и прочими маленькими «опасностями», которые ребёнку трогать обычно запрещено по технике безопасности.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	Известно, что прототип современного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бизиборда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был изготовлен еще в 1907 году самой Марией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Монтессори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. Проанализировав поведение малышей, она пришла к выводу, что они познают мир и воспринимают информацию в большинстве своём через сенсорные ощущения, таким образом, развивая мелкую моторику, Мария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Монтессори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решила дать возможность детям поиграть с предметами, к которым родители обычно не подпускают их.</a:t>
            </a: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 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Благодаря ей появился первый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бизиборд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. 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	</a:t>
            </a:r>
            <a:r>
              <a:rPr lang="ru-RU" b="1" i="1" dirty="0" smtClean="0">
                <a:solidFill>
                  <a:srgbClr val="0070C0"/>
                </a:solidFill>
                <a:latin typeface="Comic Sans MS" pitchFamily="66" charset="0"/>
              </a:rPr>
              <a:t>Мою группу посещают два ребенка – инвалида (глухой ребенок и умственно-отсталый ребенок), на которых мной разработана АОП. Данная развивающая доска служит эффективным методом в развитии в т.ч. у детей с ОВЗ, мелкой моторики пальчиков рук, активной речи, мышления, памяти; способствует воспитанию волевых и нравственных качеств. Не даром </a:t>
            </a:r>
            <a:r>
              <a:rPr lang="ru-RU" b="1" i="1" dirty="0" err="1" smtClean="0">
                <a:solidFill>
                  <a:srgbClr val="0070C0"/>
                </a:solidFill>
                <a:latin typeface="Comic Sans MS" pitchFamily="66" charset="0"/>
              </a:rPr>
              <a:t>бизиборды</a:t>
            </a:r>
            <a:r>
              <a:rPr lang="ru-RU" b="1" i="1" dirty="0" smtClean="0">
                <a:solidFill>
                  <a:srgbClr val="0070C0"/>
                </a:solidFill>
                <a:latin typeface="Comic Sans MS" pitchFamily="66" charset="0"/>
              </a:rPr>
              <a:t> еще называют «Волшебная доска», «Чудо-доска», «Доска-стенд для развития мелкой моторики».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755640" y="260648"/>
            <a:ext cx="5400536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800" b="1" spc="-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Для чего нужны </a:t>
            </a:r>
            <a:r>
              <a:rPr lang="ru-RU" sz="2800" b="1" spc="-1" dirty="0" err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бизиборды</a:t>
            </a:r>
            <a:r>
              <a:rPr lang="ru-RU" sz="2800" b="1" spc="-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.</a:t>
            </a:r>
            <a:r>
              <a:rPr lang="ru-RU" sz="2800" b="1" spc="-1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ru-RU" sz="2800" b="1" strike="noStrike" spc="-1" dirty="0">
              <a:solidFill>
                <a:srgbClr val="0066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179512" y="764704"/>
            <a:ext cx="6120680" cy="43997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ru-RU" sz="2000" b="1" strike="noStrike" spc="-1" dirty="0" smtClean="0">
                <a:solidFill>
                  <a:srgbClr val="0070C0"/>
                </a:solidFill>
                <a:latin typeface="Comic Sans MS" pitchFamily="66" charset="0"/>
              </a:rPr>
              <a:t>Известно, что прототип современного </a:t>
            </a:r>
            <a:r>
              <a:rPr lang="ru-RU" sz="2000" b="1" strike="noStrike" spc="-1" dirty="0" err="1" smtClean="0">
                <a:solidFill>
                  <a:srgbClr val="0070C0"/>
                </a:solidFill>
                <a:latin typeface="Comic Sans MS" pitchFamily="66" charset="0"/>
              </a:rPr>
              <a:t>бизиборда</a:t>
            </a:r>
            <a:r>
              <a:rPr lang="ru-RU" sz="2000" b="1" strike="noStrike" spc="-1" dirty="0" smtClean="0">
                <a:solidFill>
                  <a:srgbClr val="0070C0"/>
                </a:solidFill>
                <a:latin typeface="Comic Sans MS" pitchFamily="66" charset="0"/>
              </a:rPr>
              <a:t> был изготовлен еще в 1907 г. </a:t>
            </a:r>
            <a:r>
              <a:rPr lang="ru-RU" sz="2000" b="1" spc="-1" dirty="0" smtClean="0">
                <a:solidFill>
                  <a:srgbClr val="0070C0"/>
                </a:solidFill>
                <a:latin typeface="Comic Sans MS" pitchFamily="66" charset="0"/>
              </a:rPr>
              <a:t>Марией </a:t>
            </a:r>
            <a:r>
              <a:rPr lang="ru-RU" sz="2000" b="1" spc="-1" dirty="0" err="1" smtClean="0">
                <a:solidFill>
                  <a:srgbClr val="0070C0"/>
                </a:solidFill>
                <a:latin typeface="Comic Sans MS" pitchFamily="66" charset="0"/>
              </a:rPr>
              <a:t>Монтессори</a:t>
            </a:r>
            <a:r>
              <a:rPr lang="ru-RU" sz="2000" b="1" spc="-1" dirty="0" smtClean="0">
                <a:solidFill>
                  <a:srgbClr val="0070C0"/>
                </a:solidFill>
                <a:latin typeface="Comic Sans MS" pitchFamily="66" charset="0"/>
              </a:rPr>
              <a:t>. Итальянский педагог </a:t>
            </a:r>
            <a:r>
              <a:rPr lang="ru-RU" sz="2000" b="1" spc="-1" dirty="0" err="1" smtClean="0">
                <a:solidFill>
                  <a:srgbClr val="0070C0"/>
                </a:solidFill>
                <a:latin typeface="Comic Sans MS" pitchFamily="66" charset="0"/>
              </a:rPr>
              <a:t>посвятищала</a:t>
            </a:r>
            <a:r>
              <a:rPr lang="ru-RU" sz="2000" b="1" spc="-1" dirty="0" smtClean="0">
                <a:solidFill>
                  <a:srgbClr val="0070C0"/>
                </a:solidFill>
                <a:latin typeface="Comic Sans MS" pitchFamily="66" charset="0"/>
              </a:rPr>
              <a:t> много времени изучению этапов развития ребенка и разработала авторскую методику.</a:t>
            </a:r>
          </a:p>
          <a:p>
            <a:pPr algn="just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70C0"/>
                </a:solidFill>
                <a:latin typeface="Comic Sans MS" pitchFamily="66" charset="0"/>
              </a:rPr>
              <a:t>	Проанализировав поведение малышей, она пришла к выводу, что они познают мир и воспринимают информацию в </a:t>
            </a:r>
            <a:r>
              <a:rPr lang="ru-RU" sz="2000" b="1" strike="noStrike" spc="-1" dirty="0" err="1" smtClean="0">
                <a:solidFill>
                  <a:srgbClr val="0070C0"/>
                </a:solidFill>
                <a:latin typeface="Comic Sans MS" pitchFamily="66" charset="0"/>
              </a:rPr>
              <a:t>большенстве</a:t>
            </a:r>
            <a:r>
              <a:rPr lang="ru-RU" sz="2000" b="1" strike="noStrike" spc="-1" dirty="0" smtClean="0">
                <a:solidFill>
                  <a:srgbClr val="0070C0"/>
                </a:solidFill>
                <a:latin typeface="Comic Sans MS" pitchFamily="66" charset="0"/>
              </a:rPr>
              <a:t> своем через сенсорные ощущения, таким образом развивая мелкую моторику. </a:t>
            </a:r>
            <a:r>
              <a:rPr lang="ru-RU" sz="2000" b="1" strike="noStrike" spc="-1" dirty="0" err="1" smtClean="0">
                <a:solidFill>
                  <a:srgbClr val="0070C0"/>
                </a:solidFill>
                <a:latin typeface="Comic Sans MS" pitchFamily="66" charset="0"/>
              </a:rPr>
              <a:t>Монтессори</a:t>
            </a:r>
            <a:r>
              <a:rPr lang="ru-RU" sz="2000" b="1" spc="-1" dirty="0" smtClean="0">
                <a:solidFill>
                  <a:srgbClr val="0070C0"/>
                </a:solidFill>
                <a:latin typeface="Comic Sans MS" pitchFamily="66" charset="0"/>
              </a:rPr>
              <a:t> решила дать возможность детям поиграть с предметами, к которым родители обычно не допускают их.</a:t>
            </a:r>
            <a:endParaRPr lang="ru-RU" sz="2000" b="1" strike="noStrike" spc="-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242" name="Picture 2" descr="Мария Монтессори и ее первый бизибор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16632"/>
            <a:ext cx="2592288" cy="1825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 "/>
          <p:cNvPicPr>
            <a:picLocks noChangeAspect="1" noChangeArrowheads="1"/>
          </p:cNvPicPr>
          <p:nvPr/>
        </p:nvPicPr>
        <p:blipFill>
          <a:blip r:embed="rId4" cstate="print"/>
          <a:srcRect b="4231"/>
          <a:stretch>
            <a:fillRect/>
          </a:stretch>
        </p:blipFill>
        <p:spPr bwMode="auto">
          <a:xfrm>
            <a:off x="179512" y="649958"/>
            <a:ext cx="8856984" cy="6019402"/>
          </a:xfrm>
          <a:prstGeom prst="rect">
            <a:avLst/>
          </a:prstGeom>
          <a:noFill/>
        </p:spPr>
      </p:pic>
      <p:pic>
        <p:nvPicPr>
          <p:cNvPr id="12290" name="Picture 2" descr="5468846648"/>
          <p:cNvPicPr>
            <a:picLocks noChangeAspect="1" noChangeArrowheads="1"/>
          </p:cNvPicPr>
          <p:nvPr/>
        </p:nvPicPr>
        <p:blipFill>
          <a:blip r:embed="rId5" cstate="print"/>
          <a:srcRect l="5040" t="20160" r="6761" b="11801"/>
          <a:stretch>
            <a:fillRect/>
          </a:stretch>
        </p:blipFill>
        <p:spPr bwMode="auto">
          <a:xfrm>
            <a:off x="6300192" y="3429000"/>
            <a:ext cx="252028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755640" y="332656"/>
            <a:ext cx="763236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rgbClr val="FF0000"/>
                </a:solidFill>
                <a:latin typeface="Comic Sans MS" pitchFamily="66" charset="0"/>
              </a:rPr>
              <a:t>Цель:</a:t>
            </a:r>
            <a:endParaRPr lang="ru-RU" sz="3200" b="1" strike="noStrike" spc="-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23528" y="1035133"/>
            <a:ext cx="828092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ahoma" pitchFamily="34" charset="0"/>
              </a:rPr>
              <a:t>Развитие мелкой моторики рук, сенсорных способностей, памяти, внимания, творческого и логического мышления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ahoma" pitchFamily="34" charset="0"/>
              </a:rPr>
              <a:t> для детей 1,5 – 2 лет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9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71" y="2000240"/>
            <a:ext cx="8924659" cy="4669119"/>
          </a:xfrm>
          <a:prstGeom prst="rect">
            <a:avLst/>
          </a:prstGeom>
          <a:noFill/>
        </p:spPr>
      </p:pic>
      <p:pic>
        <p:nvPicPr>
          <p:cNvPr id="1026" name="Picture 2" descr="C:\Users\Иван\Desktop\4IsdJKSHvCQZbI8Bj2VeKEPq1FB2CicKfQl5F3dPoaiWfrT6ngeeOnUTD_zlUTK9XN-A_h5BH-ZCTK_h4LXM0Bt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000372"/>
            <a:ext cx="2023064" cy="22964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755640" y="332656"/>
            <a:ext cx="763236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rgbClr val="FF0000"/>
                </a:solidFill>
                <a:latin typeface="Comic Sans MS" pitchFamily="66" charset="0"/>
              </a:rPr>
              <a:t>Задачи: </a:t>
            </a:r>
            <a:endParaRPr lang="ru-RU" sz="3200" b="1" strike="noStrike" spc="-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1" name="CustomShape 2"/>
          <p:cNvSpPr/>
          <p:nvPr/>
        </p:nvSpPr>
        <p:spPr>
          <a:xfrm>
            <a:off x="539552" y="1052737"/>
            <a:ext cx="5976664" cy="4245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lvl="0" algn="just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1.Формировать умение и навыки  открывания и закрывания  различных замков, задвижек.</a:t>
            </a:r>
          </a:p>
          <a:p>
            <a:pPr lvl="0" algn="just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2. Развивать мелкую моторику, речь, воображение, мышление, фантазию, сенсорную память.</a:t>
            </a:r>
          </a:p>
          <a:p>
            <a:pPr lvl="0" algn="just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3. Закреплять представления о свойствах предметов.</a:t>
            </a:r>
          </a:p>
          <a:p>
            <a:pPr lvl="0" algn="just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4. Развивать пространственное ориентирование, способствовать пониманию понятий «вверху», «внизу», «справа», «слева».</a:t>
            </a:r>
          </a:p>
          <a:p>
            <a:pPr lvl="0" algn="just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5. Формировать навыки шнуровки.</a:t>
            </a:r>
          </a:p>
          <a:p>
            <a:pPr lvl="0" algn="just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6. Развивать глазомер.</a:t>
            </a:r>
          </a:p>
          <a:p>
            <a:pPr lvl="0" algn="just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7. Развивать мыслительные операции анализа, сравнения, обобщения.</a:t>
            </a: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pic>
        <p:nvPicPr>
          <p:cNvPr id="10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856984" cy="52291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755640" y="548640"/>
            <a:ext cx="763236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Материал для использования</a:t>
            </a:r>
            <a:endParaRPr lang="ru-RU" sz="28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3" name="CustomShape 2"/>
          <p:cNvSpPr/>
          <p:nvPr/>
        </p:nvSpPr>
        <p:spPr>
          <a:xfrm>
            <a:off x="683568" y="1214423"/>
            <a:ext cx="7674646" cy="14758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/>
                </a:solidFill>
                <a:latin typeface="Comic Sans MS" pitchFamily="66" charset="0"/>
              </a:rPr>
              <a:t>Ремни, крючки, задвижки, выключатели, розетки, прищепки, молния, шнуровка, погремушка, счеты и др.</a:t>
            </a: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pic>
        <p:nvPicPr>
          <p:cNvPr id="12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428736"/>
            <a:ext cx="8286808" cy="527989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ван\Desktop\hyy6T6TCZx4W_u6UQ1zDphXVuAEuRs_UjwlRP9keNG2uDhL_kMAtu5Gxo2pT6Rsn8nS5ER5giClXcumYPrzuLL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14290"/>
            <a:ext cx="3386656" cy="24001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Иван\Desktop\gVsGxwTkYThGT8c6y3xAFeboxJWvjgx4xm-ElueCeDIQyVkzLBMzpMSB7AfRrbmY5mSlbPT0nY8Y97bFMVPgunM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73569">
            <a:off x="5410955" y="225422"/>
            <a:ext cx="2229612" cy="2741125"/>
          </a:xfrm>
          <a:prstGeom prst="round2DiagRect">
            <a:avLst>
              <a:gd name="adj1" fmla="val 16667"/>
              <a:gd name="adj2" fmla="val 822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Иван\Desktop\7SWdTNdO3MBaSppoPxD0_iSsfOxFIMw4WPqLnkeNkwOzsUDV7Jz9iVUGCizZO99eGWzB6G-aweeLJMQrIsZtAVY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30031">
            <a:off x="473907" y="2733325"/>
            <a:ext cx="2767207" cy="36896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Users\Иван\Desktop\rXG8rE8BQF66BdyEZ_4xWSEnNan8izELgshmexC-A55aEutA2ygiyc3BzEbm7Bnf8VQEQtWYfb8PmmEcAi8PoQd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60311">
            <a:off x="3358245" y="2841122"/>
            <a:ext cx="2579824" cy="32147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C:\Users\Иван\Desktop\Rv0E_AL6Sz-OI_gPBWH3jEl3C9aYEzfKTf5gjjmTibmMK6cJ3HjWRIH_OFaFDcZV0vdn9H8Qxcnn4InKMrvFh43Z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3286124"/>
            <a:ext cx="2428874" cy="32384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755640" y="188640"/>
            <a:ext cx="7632360" cy="4294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trike="noStrike" spc="-1" dirty="0" smtClean="0">
                <a:solidFill>
                  <a:srgbClr val="FF0000"/>
                </a:solidFill>
                <a:latin typeface="Comic Sans MS" pitchFamily="66" charset="0"/>
              </a:rPr>
              <a:t>А теперь </a:t>
            </a:r>
            <a:r>
              <a:rPr lang="ru-RU" sz="2200" b="1" spc="-1" dirty="0" smtClean="0">
                <a:solidFill>
                  <a:srgbClr val="FF0000"/>
                </a:solidFill>
                <a:latin typeface="Comic Sans MS" pitchFamily="66" charset="0"/>
              </a:rPr>
              <a:t>я больше расскажу об этих элементах</a:t>
            </a:r>
            <a:endParaRPr lang="ru-RU" sz="2200" b="1" strike="noStrike" spc="-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8" name="CustomShape 2"/>
          <p:cNvSpPr/>
          <p:nvPr/>
        </p:nvSpPr>
        <p:spPr>
          <a:xfrm>
            <a:off x="179512" y="764705"/>
            <a:ext cx="8568952" cy="2799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FF0000"/>
                </a:solidFill>
                <a:latin typeface="Comic Sans MS" pitchFamily="66" charset="0"/>
              </a:rPr>
              <a:t>«Выключатели, розетки»</a:t>
            </a:r>
          </a:p>
          <a:p>
            <a:pPr algn="just">
              <a:lnSpc>
                <a:spcPct val="100000"/>
              </a:lnSpc>
            </a:pPr>
            <a:r>
              <a:rPr lang="ru-RU" sz="1400" b="1" spc="-1" dirty="0" smtClean="0">
                <a:solidFill>
                  <a:srgbClr val="FF0000"/>
                </a:solidFill>
                <a:latin typeface="Comic Sans MS" pitchFamily="66" charset="0"/>
              </a:rPr>
              <a:t>Цель: </a:t>
            </a:r>
            <a:r>
              <a:rPr lang="ru-RU" sz="1400" b="1" spc="-1" dirty="0" smtClean="0">
                <a:solidFill>
                  <a:srgbClr val="0070C0"/>
                </a:solidFill>
                <a:latin typeface="Comic Sans MS" pitchFamily="66" charset="0"/>
              </a:rPr>
              <a:t>развивать мелкую моторику рук, развивать познавательные интересы, мышление, усидчивость.</a:t>
            </a:r>
          </a:p>
          <a:p>
            <a:pPr algn="ctr">
              <a:lnSpc>
                <a:spcPct val="100000"/>
              </a:lnSpc>
            </a:pPr>
            <a:r>
              <a:rPr lang="ru-RU" sz="1400" b="1" spc="-1" dirty="0" smtClean="0">
                <a:solidFill>
                  <a:srgbClr val="FF0000"/>
                </a:solidFill>
                <a:latin typeface="Comic Sans MS" pitchFamily="66" charset="0"/>
              </a:rPr>
              <a:t>«Молния»</a:t>
            </a:r>
          </a:p>
          <a:p>
            <a:pPr>
              <a:lnSpc>
                <a:spcPct val="100000"/>
              </a:lnSpc>
            </a:pPr>
            <a:r>
              <a:rPr lang="ru-RU" sz="1400" b="1" spc="-1" dirty="0" smtClean="0">
                <a:solidFill>
                  <a:srgbClr val="FF0000"/>
                </a:solidFill>
                <a:latin typeface="Comic Sans MS" pitchFamily="66" charset="0"/>
              </a:rPr>
              <a:t>Цель: </a:t>
            </a:r>
            <a:r>
              <a:rPr lang="ru-RU" sz="1400" b="1" spc="-1" dirty="0" smtClean="0">
                <a:solidFill>
                  <a:srgbClr val="0070C0"/>
                </a:solidFill>
                <a:latin typeface="Comic Sans MS" pitchFamily="66" charset="0"/>
              </a:rPr>
              <a:t>учить детей застегивать и расстёгивать замки, молнии, развитие ручной умелости</a:t>
            </a:r>
          </a:p>
          <a:p>
            <a:pPr algn="ctr">
              <a:lnSpc>
                <a:spcPct val="100000"/>
              </a:lnSpc>
            </a:pPr>
            <a:r>
              <a:rPr lang="ru-RU" sz="1400" b="1" spc="-1" dirty="0" smtClean="0">
                <a:solidFill>
                  <a:srgbClr val="FF0000"/>
                </a:solidFill>
                <a:latin typeface="Comic Sans MS" pitchFamily="66" charset="0"/>
              </a:rPr>
              <a:t>«Счёты»</a:t>
            </a:r>
          </a:p>
          <a:p>
            <a:pPr>
              <a:lnSpc>
                <a:spcPct val="100000"/>
              </a:lnSpc>
            </a:pPr>
            <a:r>
              <a:rPr lang="ru-RU" sz="1400" b="1" spc="-1" dirty="0" smtClean="0">
                <a:solidFill>
                  <a:srgbClr val="FF0000"/>
                </a:solidFill>
                <a:latin typeface="Comic Sans MS" pitchFamily="66" charset="0"/>
              </a:rPr>
              <a:t>Цель: </a:t>
            </a:r>
            <a:r>
              <a:rPr lang="ru-RU" sz="1400" b="1" spc="-1" dirty="0" smtClean="0">
                <a:solidFill>
                  <a:srgbClr val="0070C0"/>
                </a:solidFill>
                <a:latin typeface="Comic Sans MS" pitchFamily="66" charset="0"/>
              </a:rPr>
              <a:t>развивать мелкую моторику рук, изучать категории «один – много», в дальнейшем порядковый счет до десяти, причем можно считать в прямом и в обратном порядке. </a:t>
            </a:r>
          </a:p>
          <a:p>
            <a:pPr>
              <a:lnSpc>
                <a:spcPct val="100000"/>
              </a:lnSpc>
            </a:pPr>
            <a:endParaRPr lang="ru-RU" sz="1400" b="1" spc="-1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endParaRPr lang="ru-RU" sz="1400" b="1" spc="-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endParaRPr lang="ru-RU" b="1" spc="-1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endParaRPr lang="ru-RU" sz="1800" b="1" strike="noStrike" spc="-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9" name="Picture 2" descr=" "/>
          <p:cNvPicPr>
            <a:picLocks noChangeAspect="1" noChangeArrowheads="1"/>
          </p:cNvPicPr>
          <p:nvPr/>
        </p:nvPicPr>
        <p:blipFill>
          <a:blip r:embed="rId2" cstate="print"/>
          <a:srcRect t="52257" b="4632"/>
          <a:stretch>
            <a:fillRect/>
          </a:stretch>
        </p:blipFill>
        <p:spPr bwMode="auto">
          <a:xfrm>
            <a:off x="107504" y="4797152"/>
            <a:ext cx="8928992" cy="18722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2492896"/>
            <a:ext cx="8568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«</a:t>
            </a:r>
            <a:r>
              <a:rPr lang="ru-RU" sz="1600" b="1" dirty="0" smtClean="0">
                <a:solidFill>
                  <a:srgbClr val="FF0000"/>
                </a:solidFill>
                <a:latin typeface="Comic Sans MS" pitchFamily="66" charset="0"/>
              </a:rPr>
              <a:t>Шнуровка, ленточки»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Comic Sans MS" pitchFamily="66" charset="0"/>
              </a:rPr>
              <a:t>Цель: </a:t>
            </a:r>
            <a:r>
              <a:rPr lang="ru-RU" sz="1600" b="1" dirty="0" smtClean="0">
                <a:solidFill>
                  <a:srgbClr val="0070C0"/>
                </a:solidFill>
                <a:latin typeface="Comic Sans MS" pitchFamily="66" charset="0"/>
              </a:rPr>
              <a:t>способствование развитию тонких движений пальцев рук (тонкой моторики). Развитие глазомера, внимания, укрепление пальцев и кисти руки (мелкая моторика), обучение завязыванию и развязыванию узелков, бантиков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573016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«Бусы»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Comic Sans MS" pitchFamily="66" charset="0"/>
              </a:rPr>
              <a:t>Цель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: </a:t>
            </a: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закрепление и развитие мелкой моторики, зрительно-моторной координации, различение предметов по форме, цвету, величине. Развитие концентрации внимания, усидчивости, аккуратности, творческого воображения. Обучение приемам работы по образцам и создание собственного произведения.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1793</TotalTime>
  <Words>456</Words>
  <Application>Microsoft Office PowerPoint</Application>
  <PresentationFormat>Экран (4:3)</PresentationFormat>
  <Paragraphs>100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user</dc:creator>
  <dc:description/>
  <cp:lastModifiedBy>Админ</cp:lastModifiedBy>
  <cp:revision>161</cp:revision>
  <dcterms:created xsi:type="dcterms:W3CDTF">2019-11-15T07:42:56Z</dcterms:created>
  <dcterms:modified xsi:type="dcterms:W3CDTF">2023-03-10T07:22:10Z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RePack by SPecialiST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10</vt:i4>
  </property>
</Properties>
</file>